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8" r:id="rId8"/>
    <p:sldId id="269" r:id="rId9"/>
    <p:sldId id="265" r:id="rId10"/>
    <p:sldId id="266" r:id="rId11"/>
    <p:sldId id="270" r:id="rId12"/>
    <p:sldId id="267" r:id="rId13"/>
  </p:sldIdLst>
  <p:sldSz cx="18288000" cy="10287000"/>
  <p:notesSz cx="6858000" cy="9144000"/>
  <p:embeddedFontLst>
    <p:embeddedFont>
      <p:font typeface="DM Sans" pitchFamily="2" charset="0"/>
      <p:regular r:id="rId14"/>
      <p:bold r:id="rId15"/>
      <p:italic r:id="rId16"/>
      <p:boldItalic r:id="rId17"/>
    </p:embeddedFont>
    <p:embeddedFont>
      <p:font typeface="Modak" panose="020B0604020202020204" charset="0"/>
      <p:regular r:id="rId18"/>
    </p:embeddedFont>
    <p:embeddedFont>
      <p:font typeface="Open Sans" panose="020B0606030504020204" pitchFamily="34" charset="0"/>
      <p:regular r:id="rId19"/>
      <p:bold r:id="rId20"/>
      <p:italic r:id="rId21"/>
      <p:boldItalic r:id="rId22"/>
    </p:embeddedFont>
    <p:embeddedFont>
      <p:font typeface="Open Sans Bold" panose="020B0806030504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microsoft.com/office/2007/relationships/hdphoto" Target="../media/hdphoto2.wdp"/><Relationship Id="rId4" Type="http://schemas.openxmlformats.org/officeDocument/2006/relationships/image" Target="../media/image5.sv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png"/><Relationship Id="rId7" Type="http://schemas.openxmlformats.org/officeDocument/2006/relationships/image" Target="../media/image13.png"/><Relationship Id="rId12" Type="http://schemas.openxmlformats.org/officeDocument/2006/relationships/image" Target="../media/image10.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12.svg"/><Relationship Id="rId4" Type="http://schemas.openxmlformats.org/officeDocument/2006/relationships/image" Target="../media/image3.sv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0659" y="87714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5699811" y="-206923"/>
            <a:ext cx="3204098" cy="2471245"/>
          </a:xfrm>
          <a:custGeom>
            <a:avLst/>
            <a:gdLst/>
            <a:ahLst/>
            <a:cxnLst/>
            <a:rect l="l" t="t" r="r" b="b"/>
            <a:pathLst>
              <a:path w="3204098" h="2471245">
                <a:moveTo>
                  <a:pt x="0" y="0"/>
                </a:moveTo>
                <a:lnTo>
                  <a:pt x="3204098" y="0"/>
                </a:lnTo>
                <a:lnTo>
                  <a:pt x="3204098" y="2471246"/>
                </a:lnTo>
                <a:lnTo>
                  <a:pt x="0" y="24712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4900880"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0705595"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6510310"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2315025"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880260" y="8662669"/>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361932" y="-206923"/>
            <a:ext cx="3204098" cy="2471245"/>
          </a:xfrm>
          <a:custGeom>
            <a:avLst/>
            <a:gdLst/>
            <a:ahLst/>
            <a:cxnLst/>
            <a:rect l="l" t="t" r="r" b="b"/>
            <a:pathLst>
              <a:path w="3204098" h="2471245">
                <a:moveTo>
                  <a:pt x="0" y="0"/>
                </a:moveTo>
                <a:lnTo>
                  <a:pt x="3204097" y="0"/>
                </a:lnTo>
                <a:lnTo>
                  <a:pt x="3204097" y="2471246"/>
                </a:lnTo>
                <a:lnTo>
                  <a:pt x="0" y="24712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2315025" y="-206923"/>
            <a:ext cx="3204098" cy="2471245"/>
          </a:xfrm>
          <a:custGeom>
            <a:avLst/>
            <a:gdLst/>
            <a:ahLst/>
            <a:cxnLst/>
            <a:rect l="l" t="t" r="r" b="b"/>
            <a:pathLst>
              <a:path w="3204098" h="2471245">
                <a:moveTo>
                  <a:pt x="0" y="0"/>
                </a:moveTo>
                <a:lnTo>
                  <a:pt x="3204098" y="0"/>
                </a:lnTo>
                <a:lnTo>
                  <a:pt x="3204098" y="2471246"/>
                </a:lnTo>
                <a:lnTo>
                  <a:pt x="0" y="24712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4991982" y="-206923"/>
            <a:ext cx="3204098" cy="2471245"/>
          </a:xfrm>
          <a:custGeom>
            <a:avLst/>
            <a:gdLst/>
            <a:ahLst/>
            <a:cxnLst/>
            <a:rect l="l" t="t" r="r" b="b"/>
            <a:pathLst>
              <a:path w="3204098" h="2471245">
                <a:moveTo>
                  <a:pt x="0" y="0"/>
                </a:moveTo>
                <a:lnTo>
                  <a:pt x="3204098" y="0"/>
                </a:lnTo>
                <a:lnTo>
                  <a:pt x="3204098" y="2471246"/>
                </a:lnTo>
                <a:lnTo>
                  <a:pt x="0" y="24712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a:off x="7668939" y="-206923"/>
            <a:ext cx="3204098" cy="2471245"/>
          </a:xfrm>
          <a:custGeom>
            <a:avLst/>
            <a:gdLst/>
            <a:ahLst/>
            <a:cxnLst/>
            <a:rect l="l" t="t" r="r" b="b"/>
            <a:pathLst>
              <a:path w="3204098" h="2471245">
                <a:moveTo>
                  <a:pt x="0" y="0"/>
                </a:moveTo>
                <a:lnTo>
                  <a:pt x="3204098" y="0"/>
                </a:lnTo>
                <a:lnTo>
                  <a:pt x="3204098" y="2471246"/>
                </a:lnTo>
                <a:lnTo>
                  <a:pt x="0" y="24712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a:off x="10345897" y="-206923"/>
            <a:ext cx="3204098" cy="2471245"/>
          </a:xfrm>
          <a:custGeom>
            <a:avLst/>
            <a:gdLst/>
            <a:ahLst/>
            <a:cxnLst/>
            <a:rect l="l" t="t" r="r" b="b"/>
            <a:pathLst>
              <a:path w="3204098" h="2471245">
                <a:moveTo>
                  <a:pt x="0" y="0"/>
                </a:moveTo>
                <a:lnTo>
                  <a:pt x="3204097" y="0"/>
                </a:lnTo>
                <a:lnTo>
                  <a:pt x="3204097" y="2471246"/>
                </a:lnTo>
                <a:lnTo>
                  <a:pt x="0" y="24712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14"/>
          <p:cNvSpPr/>
          <p:nvPr/>
        </p:nvSpPr>
        <p:spPr>
          <a:xfrm>
            <a:off x="13022854" y="-206923"/>
            <a:ext cx="3204098" cy="2471245"/>
          </a:xfrm>
          <a:custGeom>
            <a:avLst/>
            <a:gdLst/>
            <a:ahLst/>
            <a:cxnLst/>
            <a:rect l="l" t="t" r="r" b="b"/>
            <a:pathLst>
              <a:path w="3204098" h="2471245">
                <a:moveTo>
                  <a:pt x="0" y="0"/>
                </a:moveTo>
                <a:lnTo>
                  <a:pt x="3204097" y="0"/>
                </a:lnTo>
                <a:lnTo>
                  <a:pt x="3204097" y="2471246"/>
                </a:lnTo>
                <a:lnTo>
                  <a:pt x="0" y="24712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Freeform 15"/>
          <p:cNvSpPr/>
          <p:nvPr/>
        </p:nvSpPr>
        <p:spPr>
          <a:xfrm rot="-883497">
            <a:off x="228331" y="2598261"/>
            <a:ext cx="4734239" cy="4956542"/>
          </a:xfrm>
          <a:custGeom>
            <a:avLst/>
            <a:gdLst/>
            <a:ahLst/>
            <a:cxnLst/>
            <a:rect l="l" t="t" r="r" b="b"/>
            <a:pathLst>
              <a:path w="4734239" h="4956542">
                <a:moveTo>
                  <a:pt x="0" y="0"/>
                </a:moveTo>
                <a:lnTo>
                  <a:pt x="4734239" y="0"/>
                </a:lnTo>
                <a:lnTo>
                  <a:pt x="4734239" y="4956542"/>
                </a:lnTo>
                <a:lnTo>
                  <a:pt x="0" y="495654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6" name="Freeform 16"/>
          <p:cNvSpPr/>
          <p:nvPr/>
        </p:nvSpPr>
        <p:spPr>
          <a:xfrm>
            <a:off x="14194184" y="6143532"/>
            <a:ext cx="4065534" cy="4143468"/>
          </a:xfrm>
          <a:custGeom>
            <a:avLst/>
            <a:gdLst/>
            <a:ahLst/>
            <a:cxnLst/>
            <a:rect l="l" t="t" r="r" b="b"/>
            <a:pathLst>
              <a:path w="4065534" h="4143468">
                <a:moveTo>
                  <a:pt x="0" y="0"/>
                </a:moveTo>
                <a:lnTo>
                  <a:pt x="4065534" y="0"/>
                </a:lnTo>
                <a:lnTo>
                  <a:pt x="4065534" y="4143468"/>
                </a:lnTo>
                <a:lnTo>
                  <a:pt x="0" y="4143468"/>
                </a:lnTo>
                <a:lnTo>
                  <a:pt x="0" y="0"/>
                </a:lnTo>
                <a:close/>
              </a:path>
            </a:pathLst>
          </a:custGeom>
          <a:blipFill>
            <a:blip r:embed="rId9"/>
            <a:stretch>
              <a:fillRect/>
            </a:stretch>
          </a:blipFill>
        </p:spPr>
      </p:sp>
      <p:sp>
        <p:nvSpPr>
          <p:cNvPr id="17" name="TextBox 17"/>
          <p:cNvSpPr txBox="1"/>
          <p:nvPr/>
        </p:nvSpPr>
        <p:spPr>
          <a:xfrm>
            <a:off x="3352800" y="2922837"/>
            <a:ext cx="12553218" cy="2032608"/>
          </a:xfrm>
          <a:prstGeom prst="rect">
            <a:avLst/>
          </a:prstGeom>
        </p:spPr>
        <p:txBody>
          <a:bodyPr lIns="0" tIns="0" rIns="0" bIns="0" rtlCol="0" anchor="t">
            <a:spAutoFit/>
          </a:bodyPr>
          <a:lstStyle/>
          <a:p>
            <a:pPr algn="ctr">
              <a:lnSpc>
                <a:spcPts val="7559"/>
              </a:lnSpc>
            </a:pPr>
            <a:r>
              <a:rPr lang="en-US" sz="8500" dirty="0">
                <a:solidFill>
                  <a:schemeClr val="accent6">
                    <a:lumMod val="75000"/>
                  </a:schemeClr>
                </a:solidFill>
                <a:latin typeface="Modak"/>
                <a:ea typeface="Modak"/>
                <a:cs typeface="Modak"/>
                <a:sym typeface="Modak"/>
              </a:rPr>
              <a:t>SPARK YOUR INNER GLIMMER</a:t>
            </a:r>
          </a:p>
        </p:txBody>
      </p:sp>
      <p:sp>
        <p:nvSpPr>
          <p:cNvPr id="18" name="TextBox 18"/>
          <p:cNvSpPr txBox="1"/>
          <p:nvPr/>
        </p:nvSpPr>
        <p:spPr>
          <a:xfrm>
            <a:off x="5599881" y="4807987"/>
            <a:ext cx="8509174" cy="3520387"/>
          </a:xfrm>
          <a:prstGeom prst="rect">
            <a:avLst/>
          </a:prstGeom>
        </p:spPr>
        <p:txBody>
          <a:bodyPr lIns="0" tIns="0" rIns="0" bIns="0" rtlCol="0" anchor="t">
            <a:spAutoFit/>
          </a:bodyPr>
          <a:lstStyle/>
          <a:p>
            <a:pPr algn="ctr">
              <a:lnSpc>
                <a:spcPts val="13200"/>
              </a:lnSpc>
            </a:pPr>
            <a:r>
              <a:rPr lang="en-US" sz="12200" dirty="0">
                <a:solidFill>
                  <a:srgbClr val="663312"/>
                </a:solidFill>
                <a:latin typeface="Modak"/>
                <a:ea typeface="Modak"/>
                <a:cs typeface="Modak"/>
                <a:sym typeface="Modak"/>
              </a:rPr>
              <a:t>PROJECT</a:t>
            </a:r>
          </a:p>
          <a:p>
            <a:pPr algn="ctr">
              <a:lnSpc>
                <a:spcPts val="13200"/>
              </a:lnSpc>
            </a:pPr>
            <a:endParaRPr lang="en-US" sz="14505" dirty="0">
              <a:solidFill>
                <a:srgbClr val="663312"/>
              </a:solidFill>
              <a:latin typeface="Modak"/>
              <a:ea typeface="Modak"/>
              <a:cs typeface="Modak"/>
              <a:sym typeface="Modak"/>
            </a:endParaRPr>
          </a:p>
        </p:txBody>
      </p:sp>
      <p:sp>
        <p:nvSpPr>
          <p:cNvPr id="19" name="Freeform 19"/>
          <p:cNvSpPr/>
          <p:nvPr/>
        </p:nvSpPr>
        <p:spPr>
          <a:xfrm>
            <a:off x="15432629" y="0"/>
            <a:ext cx="2855371" cy="4155964"/>
          </a:xfrm>
          <a:custGeom>
            <a:avLst/>
            <a:gdLst/>
            <a:ahLst/>
            <a:cxnLst/>
            <a:rect l="l" t="t" r="r" b="b"/>
            <a:pathLst>
              <a:path w="2855371" h="4155964">
                <a:moveTo>
                  <a:pt x="0" y="0"/>
                </a:moveTo>
                <a:lnTo>
                  <a:pt x="2855371" y="0"/>
                </a:lnTo>
                <a:lnTo>
                  <a:pt x="2855371" y="4155964"/>
                </a:lnTo>
                <a:lnTo>
                  <a:pt x="0" y="415596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TextBox 20"/>
          <p:cNvSpPr txBox="1"/>
          <p:nvPr/>
        </p:nvSpPr>
        <p:spPr>
          <a:xfrm>
            <a:off x="6099560" y="7166621"/>
            <a:ext cx="6342856" cy="580390"/>
          </a:xfrm>
          <a:prstGeom prst="rect">
            <a:avLst/>
          </a:prstGeom>
        </p:spPr>
        <p:txBody>
          <a:bodyPr lIns="0" tIns="0" rIns="0" bIns="0" rtlCol="0" anchor="t">
            <a:spAutoFit/>
          </a:bodyPr>
          <a:lstStyle/>
          <a:p>
            <a:pPr algn="ctr">
              <a:lnSpc>
                <a:spcPts val="4759"/>
              </a:lnSpc>
            </a:pPr>
            <a:r>
              <a:rPr lang="en-US" sz="3399" b="1" dirty="0">
                <a:solidFill>
                  <a:srgbClr val="663312"/>
                </a:solidFill>
                <a:latin typeface="Open Sans Bold"/>
                <a:ea typeface="Open Sans Bold"/>
                <a:cs typeface="Open Sans Bold"/>
                <a:sym typeface="Open Sans Bold"/>
              </a:rPr>
              <a:t>EDUCATOR: RACHEL BURNELL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4900880"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0705595"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6510310"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2315025"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880260" y="8662669"/>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12625445"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265841"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1882707"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4031255" y="-279064"/>
            <a:ext cx="2571635" cy="1983442"/>
          </a:xfrm>
          <a:custGeom>
            <a:avLst/>
            <a:gdLst/>
            <a:ahLst/>
            <a:cxnLst/>
            <a:rect l="l" t="t" r="r" b="b"/>
            <a:pathLst>
              <a:path w="2571635" h="1983442">
                <a:moveTo>
                  <a:pt x="0" y="0"/>
                </a:moveTo>
                <a:lnTo>
                  <a:pt x="2571634" y="0"/>
                </a:lnTo>
                <a:lnTo>
                  <a:pt x="2571634"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6179802"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8328350"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a:off x="10476898"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14772558" y="-279064"/>
            <a:ext cx="2571635" cy="1983442"/>
          </a:xfrm>
          <a:custGeom>
            <a:avLst/>
            <a:gdLst/>
            <a:ahLst/>
            <a:cxnLst/>
            <a:rect l="l" t="t" r="r" b="b"/>
            <a:pathLst>
              <a:path w="2571635" h="1983442">
                <a:moveTo>
                  <a:pt x="0" y="0"/>
                </a:moveTo>
                <a:lnTo>
                  <a:pt x="2571634" y="0"/>
                </a:lnTo>
                <a:lnTo>
                  <a:pt x="2571634"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a:off x="16919670"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7" name="Group 17"/>
          <p:cNvGrpSpPr/>
          <p:nvPr/>
        </p:nvGrpSpPr>
        <p:grpSpPr>
          <a:xfrm>
            <a:off x="990095" y="3527199"/>
            <a:ext cx="11596745" cy="4835747"/>
            <a:chOff x="0" y="0"/>
            <a:chExt cx="3662534" cy="1527246"/>
          </a:xfrm>
        </p:grpSpPr>
        <p:sp>
          <p:nvSpPr>
            <p:cNvPr id="18" name="Freeform 18"/>
            <p:cNvSpPr/>
            <p:nvPr/>
          </p:nvSpPr>
          <p:spPr>
            <a:xfrm>
              <a:off x="0" y="0"/>
              <a:ext cx="3662534" cy="1527246"/>
            </a:xfrm>
            <a:custGeom>
              <a:avLst/>
              <a:gdLst/>
              <a:ahLst/>
              <a:cxnLst/>
              <a:rect l="l" t="t" r="r" b="b"/>
              <a:pathLst>
                <a:path w="3662534" h="1527246">
                  <a:moveTo>
                    <a:pt x="34047" y="0"/>
                  </a:moveTo>
                  <a:lnTo>
                    <a:pt x="3628487" y="0"/>
                  </a:lnTo>
                  <a:cubicBezTo>
                    <a:pt x="3637516" y="0"/>
                    <a:pt x="3646177" y="3587"/>
                    <a:pt x="3652562" y="9972"/>
                  </a:cubicBezTo>
                  <a:cubicBezTo>
                    <a:pt x="3658947" y="16357"/>
                    <a:pt x="3662534" y="25017"/>
                    <a:pt x="3662534" y="34047"/>
                  </a:cubicBezTo>
                  <a:lnTo>
                    <a:pt x="3662534" y="1493199"/>
                  </a:lnTo>
                  <a:cubicBezTo>
                    <a:pt x="3662534" y="1512003"/>
                    <a:pt x="3647290" y="1527246"/>
                    <a:pt x="3628487" y="1527246"/>
                  </a:cubicBezTo>
                  <a:lnTo>
                    <a:pt x="34047" y="1527246"/>
                  </a:lnTo>
                  <a:cubicBezTo>
                    <a:pt x="25017" y="1527246"/>
                    <a:pt x="16357" y="1523659"/>
                    <a:pt x="9972" y="1517274"/>
                  </a:cubicBezTo>
                  <a:cubicBezTo>
                    <a:pt x="3587" y="1510889"/>
                    <a:pt x="0" y="1502229"/>
                    <a:pt x="0" y="1493199"/>
                  </a:cubicBezTo>
                  <a:lnTo>
                    <a:pt x="0" y="34047"/>
                  </a:lnTo>
                  <a:cubicBezTo>
                    <a:pt x="0" y="25017"/>
                    <a:pt x="3587" y="16357"/>
                    <a:pt x="9972" y="9972"/>
                  </a:cubicBezTo>
                  <a:cubicBezTo>
                    <a:pt x="16357" y="3587"/>
                    <a:pt x="25017" y="0"/>
                    <a:pt x="34047" y="0"/>
                  </a:cubicBezTo>
                  <a:close/>
                </a:path>
              </a:pathLst>
            </a:custGeom>
            <a:solidFill>
              <a:srgbClr val="EFDABB"/>
            </a:solidFill>
          </p:spPr>
        </p:sp>
        <p:sp>
          <p:nvSpPr>
            <p:cNvPr id="19" name="TextBox 19"/>
            <p:cNvSpPr txBox="1"/>
            <p:nvPr/>
          </p:nvSpPr>
          <p:spPr>
            <a:xfrm>
              <a:off x="0" y="-38100"/>
              <a:ext cx="3662534" cy="1565346"/>
            </a:xfrm>
            <a:prstGeom prst="rect">
              <a:avLst/>
            </a:prstGeom>
          </p:spPr>
          <p:txBody>
            <a:bodyPr lIns="42364" tIns="42364" rIns="42364" bIns="42364" rtlCol="0" anchor="ctr"/>
            <a:lstStyle/>
            <a:p>
              <a:pPr algn="ctr">
                <a:lnSpc>
                  <a:spcPts val="2660"/>
                </a:lnSpc>
                <a:spcBef>
                  <a:spcPct val="0"/>
                </a:spcBef>
              </a:pPr>
              <a:endParaRPr/>
            </a:p>
          </p:txBody>
        </p:sp>
      </p:grpSp>
      <p:sp>
        <p:nvSpPr>
          <p:cNvPr id="20" name="Freeform 20"/>
          <p:cNvSpPr/>
          <p:nvPr/>
        </p:nvSpPr>
        <p:spPr>
          <a:xfrm>
            <a:off x="14092580" y="3738235"/>
            <a:ext cx="2827090" cy="4114800"/>
          </a:xfrm>
          <a:custGeom>
            <a:avLst/>
            <a:gdLst/>
            <a:ahLst/>
            <a:cxnLst/>
            <a:rect l="l" t="t" r="r" b="b"/>
            <a:pathLst>
              <a:path w="2827090" h="4114800">
                <a:moveTo>
                  <a:pt x="0" y="0"/>
                </a:moveTo>
                <a:lnTo>
                  <a:pt x="2827090" y="0"/>
                </a:lnTo>
                <a:lnTo>
                  <a:pt x="282709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2" name="TextBox 22"/>
          <p:cNvSpPr txBox="1"/>
          <p:nvPr/>
        </p:nvSpPr>
        <p:spPr>
          <a:xfrm>
            <a:off x="1191216" y="1354318"/>
            <a:ext cx="16845902" cy="2366032"/>
          </a:xfrm>
          <a:prstGeom prst="rect">
            <a:avLst/>
          </a:prstGeom>
        </p:spPr>
        <p:txBody>
          <a:bodyPr lIns="0" tIns="0" rIns="0" bIns="0" rtlCol="0" anchor="t">
            <a:spAutoFit/>
          </a:bodyPr>
          <a:lstStyle/>
          <a:p>
            <a:pPr algn="ctr">
              <a:lnSpc>
                <a:spcPts val="9009"/>
              </a:lnSpc>
            </a:pPr>
            <a:r>
              <a:rPr lang="en-US" sz="9000" dirty="0">
                <a:solidFill>
                  <a:srgbClr val="663312"/>
                </a:solidFill>
                <a:latin typeface="Modak"/>
                <a:ea typeface="Modak"/>
                <a:cs typeface="Modak"/>
                <a:sym typeface="Modak"/>
              </a:rPr>
              <a:t>Session 7: Be Who You Are Made to Be!</a:t>
            </a:r>
          </a:p>
        </p:txBody>
      </p:sp>
      <p:sp>
        <p:nvSpPr>
          <p:cNvPr id="24" name="TextBox 23">
            <a:extLst>
              <a:ext uri="{FF2B5EF4-FFF2-40B4-BE49-F238E27FC236}">
                <a16:creationId xmlns:a16="http://schemas.microsoft.com/office/drawing/2014/main" id="{B4E63B36-9B9C-C45E-58A9-529978F1AA85}"/>
              </a:ext>
            </a:extLst>
          </p:cNvPr>
          <p:cNvSpPr txBox="1"/>
          <p:nvPr/>
        </p:nvSpPr>
        <p:spPr>
          <a:xfrm>
            <a:off x="1444942" y="4069133"/>
            <a:ext cx="10687050" cy="427809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The final session will culminate in a creative collage activity to celebrate the pupils’ individual strengths and abilities.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They will be able to choose the artistic media they would like to use to represent themselves and at the end of the session will share their creations with the group.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DM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4900880"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0705595"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6510310"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2315025"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880260" y="8662669"/>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12625445"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265841"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1882707"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4031255" y="-279064"/>
            <a:ext cx="2571635" cy="1983442"/>
          </a:xfrm>
          <a:custGeom>
            <a:avLst/>
            <a:gdLst/>
            <a:ahLst/>
            <a:cxnLst/>
            <a:rect l="l" t="t" r="r" b="b"/>
            <a:pathLst>
              <a:path w="2571635" h="1983442">
                <a:moveTo>
                  <a:pt x="0" y="0"/>
                </a:moveTo>
                <a:lnTo>
                  <a:pt x="2571634" y="0"/>
                </a:lnTo>
                <a:lnTo>
                  <a:pt x="2571634"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6179802"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8328350"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a:off x="10476898"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14772558" y="-279064"/>
            <a:ext cx="2571635" cy="1983442"/>
          </a:xfrm>
          <a:custGeom>
            <a:avLst/>
            <a:gdLst/>
            <a:ahLst/>
            <a:cxnLst/>
            <a:rect l="l" t="t" r="r" b="b"/>
            <a:pathLst>
              <a:path w="2571635" h="1983442">
                <a:moveTo>
                  <a:pt x="0" y="0"/>
                </a:moveTo>
                <a:lnTo>
                  <a:pt x="2571634" y="0"/>
                </a:lnTo>
                <a:lnTo>
                  <a:pt x="2571634"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a:off x="16919670"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7" name="Group 17"/>
          <p:cNvGrpSpPr/>
          <p:nvPr/>
        </p:nvGrpSpPr>
        <p:grpSpPr>
          <a:xfrm>
            <a:off x="3121851" y="3504362"/>
            <a:ext cx="11596745" cy="4835747"/>
            <a:chOff x="0" y="0"/>
            <a:chExt cx="3662534" cy="1527246"/>
          </a:xfrm>
        </p:grpSpPr>
        <p:sp>
          <p:nvSpPr>
            <p:cNvPr id="18" name="Freeform 18"/>
            <p:cNvSpPr/>
            <p:nvPr/>
          </p:nvSpPr>
          <p:spPr>
            <a:xfrm>
              <a:off x="0" y="0"/>
              <a:ext cx="3662534" cy="1527246"/>
            </a:xfrm>
            <a:custGeom>
              <a:avLst/>
              <a:gdLst/>
              <a:ahLst/>
              <a:cxnLst/>
              <a:rect l="l" t="t" r="r" b="b"/>
              <a:pathLst>
                <a:path w="3662534" h="1527246">
                  <a:moveTo>
                    <a:pt x="34047" y="0"/>
                  </a:moveTo>
                  <a:lnTo>
                    <a:pt x="3628487" y="0"/>
                  </a:lnTo>
                  <a:cubicBezTo>
                    <a:pt x="3637516" y="0"/>
                    <a:pt x="3646177" y="3587"/>
                    <a:pt x="3652562" y="9972"/>
                  </a:cubicBezTo>
                  <a:cubicBezTo>
                    <a:pt x="3658947" y="16357"/>
                    <a:pt x="3662534" y="25017"/>
                    <a:pt x="3662534" y="34047"/>
                  </a:cubicBezTo>
                  <a:lnTo>
                    <a:pt x="3662534" y="1493199"/>
                  </a:lnTo>
                  <a:cubicBezTo>
                    <a:pt x="3662534" y="1512003"/>
                    <a:pt x="3647290" y="1527246"/>
                    <a:pt x="3628487" y="1527246"/>
                  </a:cubicBezTo>
                  <a:lnTo>
                    <a:pt x="34047" y="1527246"/>
                  </a:lnTo>
                  <a:cubicBezTo>
                    <a:pt x="25017" y="1527246"/>
                    <a:pt x="16357" y="1523659"/>
                    <a:pt x="9972" y="1517274"/>
                  </a:cubicBezTo>
                  <a:cubicBezTo>
                    <a:pt x="3587" y="1510889"/>
                    <a:pt x="0" y="1502229"/>
                    <a:pt x="0" y="1493199"/>
                  </a:cubicBezTo>
                  <a:lnTo>
                    <a:pt x="0" y="34047"/>
                  </a:lnTo>
                  <a:cubicBezTo>
                    <a:pt x="0" y="25017"/>
                    <a:pt x="3587" y="16357"/>
                    <a:pt x="9972" y="9972"/>
                  </a:cubicBezTo>
                  <a:cubicBezTo>
                    <a:pt x="16357" y="3587"/>
                    <a:pt x="25017" y="0"/>
                    <a:pt x="34047" y="0"/>
                  </a:cubicBezTo>
                  <a:close/>
                </a:path>
              </a:pathLst>
            </a:custGeom>
            <a:solidFill>
              <a:srgbClr val="EFDABB"/>
            </a:solidFill>
          </p:spPr>
        </p:sp>
        <p:sp>
          <p:nvSpPr>
            <p:cNvPr id="19" name="TextBox 19"/>
            <p:cNvSpPr txBox="1"/>
            <p:nvPr/>
          </p:nvSpPr>
          <p:spPr>
            <a:xfrm>
              <a:off x="0" y="-38100"/>
              <a:ext cx="3662534" cy="1565346"/>
            </a:xfrm>
            <a:prstGeom prst="rect">
              <a:avLst/>
            </a:prstGeom>
          </p:spPr>
          <p:txBody>
            <a:bodyPr lIns="42364" tIns="42364" rIns="42364" bIns="42364" rtlCol="0" anchor="ctr"/>
            <a:lstStyle/>
            <a:p>
              <a:pPr algn="ctr">
                <a:lnSpc>
                  <a:spcPts val="2660"/>
                </a:lnSpc>
                <a:spcBef>
                  <a:spcPct val="0"/>
                </a:spcBef>
              </a:pPr>
              <a:endParaRPr/>
            </a:p>
          </p:txBody>
        </p:sp>
      </p:grpSp>
      <p:sp>
        <p:nvSpPr>
          <p:cNvPr id="22" name="TextBox 22"/>
          <p:cNvSpPr txBox="1"/>
          <p:nvPr/>
        </p:nvSpPr>
        <p:spPr>
          <a:xfrm>
            <a:off x="1191216" y="1354318"/>
            <a:ext cx="16845902" cy="2366032"/>
          </a:xfrm>
          <a:prstGeom prst="rect">
            <a:avLst/>
          </a:prstGeom>
        </p:spPr>
        <p:txBody>
          <a:bodyPr lIns="0" tIns="0" rIns="0" bIns="0" rtlCol="0" anchor="t">
            <a:spAutoFit/>
          </a:bodyPr>
          <a:lstStyle/>
          <a:p>
            <a:pPr algn="ctr">
              <a:lnSpc>
                <a:spcPts val="9009"/>
              </a:lnSpc>
            </a:pPr>
            <a:r>
              <a:rPr lang="en-US" sz="9000" dirty="0">
                <a:solidFill>
                  <a:srgbClr val="663312"/>
                </a:solidFill>
                <a:latin typeface="Modak"/>
                <a:ea typeface="Modak"/>
                <a:cs typeface="Modak"/>
                <a:sym typeface="Modak"/>
              </a:rPr>
              <a:t>Session 7: Be Who You Are Made to Be!</a:t>
            </a:r>
          </a:p>
        </p:txBody>
      </p:sp>
      <p:sp>
        <p:nvSpPr>
          <p:cNvPr id="24" name="TextBox 23">
            <a:extLst>
              <a:ext uri="{FF2B5EF4-FFF2-40B4-BE49-F238E27FC236}">
                <a16:creationId xmlns:a16="http://schemas.microsoft.com/office/drawing/2014/main" id="{B4E63B36-9B9C-C45E-58A9-529978F1AA85}"/>
              </a:ext>
            </a:extLst>
          </p:cNvPr>
          <p:cNvSpPr txBox="1"/>
          <p:nvPr/>
        </p:nvSpPr>
        <p:spPr>
          <a:xfrm>
            <a:off x="3550757" y="4133666"/>
            <a:ext cx="10687050" cy="427809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The final session will culminate in a creative collage activity to celebrate the pupils’ individual strengths and abilities.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They will be able to choose the artistic media they would like to use to represent themselves and at the end of the session will share their creations with the group.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DM Sans"/>
            </a:endParaRPr>
          </a:p>
        </p:txBody>
      </p:sp>
      <p:pic>
        <p:nvPicPr>
          <p:cNvPr id="25" name="Picture 24">
            <a:extLst>
              <a:ext uri="{FF2B5EF4-FFF2-40B4-BE49-F238E27FC236}">
                <a16:creationId xmlns:a16="http://schemas.microsoft.com/office/drawing/2014/main" id="{88F4FCAC-6146-400E-0274-0DDDC01DF28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14540130" y="2457300"/>
            <a:ext cx="3990389" cy="5644878"/>
          </a:xfrm>
          <a:prstGeom prst="rect">
            <a:avLst/>
          </a:prstGeom>
        </p:spPr>
      </p:pic>
      <p:pic>
        <p:nvPicPr>
          <p:cNvPr id="26" name="Picture 25">
            <a:extLst>
              <a:ext uri="{FF2B5EF4-FFF2-40B4-BE49-F238E27FC236}">
                <a16:creationId xmlns:a16="http://schemas.microsoft.com/office/drawing/2014/main" id="{F27A18C1-63CB-9B6D-D835-A1D42243116D}"/>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229328" y="1272047"/>
            <a:ext cx="3420498" cy="5278275"/>
          </a:xfrm>
          <a:prstGeom prst="rect">
            <a:avLst/>
          </a:prstGeom>
        </p:spPr>
      </p:pic>
    </p:spTree>
    <p:extLst>
      <p:ext uri="{BB962C8B-B14F-4D97-AF65-F5344CB8AC3E}">
        <p14:creationId xmlns:p14="http://schemas.microsoft.com/office/powerpoint/2010/main" val="2067065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7382" y="-28328"/>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5699811" y="-206923"/>
            <a:ext cx="3204098" cy="2471245"/>
          </a:xfrm>
          <a:custGeom>
            <a:avLst/>
            <a:gdLst/>
            <a:ahLst/>
            <a:cxnLst/>
            <a:rect l="l" t="t" r="r" b="b"/>
            <a:pathLst>
              <a:path w="3204098" h="2471245">
                <a:moveTo>
                  <a:pt x="0" y="0"/>
                </a:moveTo>
                <a:lnTo>
                  <a:pt x="3204098" y="0"/>
                </a:lnTo>
                <a:lnTo>
                  <a:pt x="3204098" y="2471246"/>
                </a:lnTo>
                <a:lnTo>
                  <a:pt x="0" y="24712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4900880"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0705595"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6510310"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2315025"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880260" y="8662669"/>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361932" y="-206923"/>
            <a:ext cx="3204098" cy="2471245"/>
          </a:xfrm>
          <a:custGeom>
            <a:avLst/>
            <a:gdLst/>
            <a:ahLst/>
            <a:cxnLst/>
            <a:rect l="l" t="t" r="r" b="b"/>
            <a:pathLst>
              <a:path w="3204098" h="2471245">
                <a:moveTo>
                  <a:pt x="0" y="0"/>
                </a:moveTo>
                <a:lnTo>
                  <a:pt x="3204097" y="0"/>
                </a:lnTo>
                <a:lnTo>
                  <a:pt x="3204097" y="2471246"/>
                </a:lnTo>
                <a:lnTo>
                  <a:pt x="0" y="24712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2315025" y="-206923"/>
            <a:ext cx="3204098" cy="2471245"/>
          </a:xfrm>
          <a:custGeom>
            <a:avLst/>
            <a:gdLst/>
            <a:ahLst/>
            <a:cxnLst/>
            <a:rect l="l" t="t" r="r" b="b"/>
            <a:pathLst>
              <a:path w="3204098" h="2471245">
                <a:moveTo>
                  <a:pt x="0" y="0"/>
                </a:moveTo>
                <a:lnTo>
                  <a:pt x="3204098" y="0"/>
                </a:lnTo>
                <a:lnTo>
                  <a:pt x="3204098" y="2471246"/>
                </a:lnTo>
                <a:lnTo>
                  <a:pt x="0" y="24712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4991982" y="-206923"/>
            <a:ext cx="3204098" cy="2471245"/>
          </a:xfrm>
          <a:custGeom>
            <a:avLst/>
            <a:gdLst/>
            <a:ahLst/>
            <a:cxnLst/>
            <a:rect l="l" t="t" r="r" b="b"/>
            <a:pathLst>
              <a:path w="3204098" h="2471245">
                <a:moveTo>
                  <a:pt x="0" y="0"/>
                </a:moveTo>
                <a:lnTo>
                  <a:pt x="3204098" y="0"/>
                </a:lnTo>
                <a:lnTo>
                  <a:pt x="3204098" y="2471246"/>
                </a:lnTo>
                <a:lnTo>
                  <a:pt x="0" y="24712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a:off x="7668939" y="-206923"/>
            <a:ext cx="3204098" cy="2471245"/>
          </a:xfrm>
          <a:custGeom>
            <a:avLst/>
            <a:gdLst/>
            <a:ahLst/>
            <a:cxnLst/>
            <a:rect l="l" t="t" r="r" b="b"/>
            <a:pathLst>
              <a:path w="3204098" h="2471245">
                <a:moveTo>
                  <a:pt x="0" y="0"/>
                </a:moveTo>
                <a:lnTo>
                  <a:pt x="3204098" y="0"/>
                </a:lnTo>
                <a:lnTo>
                  <a:pt x="3204098" y="2471246"/>
                </a:lnTo>
                <a:lnTo>
                  <a:pt x="0" y="24712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a:off x="10345897" y="-206923"/>
            <a:ext cx="3204098" cy="2471245"/>
          </a:xfrm>
          <a:custGeom>
            <a:avLst/>
            <a:gdLst/>
            <a:ahLst/>
            <a:cxnLst/>
            <a:rect l="l" t="t" r="r" b="b"/>
            <a:pathLst>
              <a:path w="3204098" h="2471245">
                <a:moveTo>
                  <a:pt x="0" y="0"/>
                </a:moveTo>
                <a:lnTo>
                  <a:pt x="3204097" y="0"/>
                </a:lnTo>
                <a:lnTo>
                  <a:pt x="3204097" y="2471246"/>
                </a:lnTo>
                <a:lnTo>
                  <a:pt x="0" y="24712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14"/>
          <p:cNvSpPr/>
          <p:nvPr/>
        </p:nvSpPr>
        <p:spPr>
          <a:xfrm>
            <a:off x="13022854" y="-206923"/>
            <a:ext cx="3204098" cy="2471245"/>
          </a:xfrm>
          <a:custGeom>
            <a:avLst/>
            <a:gdLst/>
            <a:ahLst/>
            <a:cxnLst/>
            <a:rect l="l" t="t" r="r" b="b"/>
            <a:pathLst>
              <a:path w="3204098" h="2471245">
                <a:moveTo>
                  <a:pt x="0" y="0"/>
                </a:moveTo>
                <a:lnTo>
                  <a:pt x="3204097" y="0"/>
                </a:lnTo>
                <a:lnTo>
                  <a:pt x="3204097" y="2471246"/>
                </a:lnTo>
                <a:lnTo>
                  <a:pt x="0" y="24712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4991278" y="3133298"/>
            <a:ext cx="8305445" cy="2882642"/>
          </a:xfrm>
          <a:prstGeom prst="rect">
            <a:avLst/>
          </a:prstGeom>
        </p:spPr>
        <p:txBody>
          <a:bodyPr lIns="0" tIns="0" rIns="0" bIns="0" rtlCol="0" anchor="t">
            <a:spAutoFit/>
          </a:bodyPr>
          <a:lstStyle/>
          <a:p>
            <a:pPr algn="ctr">
              <a:lnSpc>
                <a:spcPts val="17976"/>
              </a:lnSpc>
            </a:pPr>
            <a:r>
              <a:rPr lang="en-US" sz="19754">
                <a:solidFill>
                  <a:srgbClr val="F9A500"/>
                </a:solidFill>
                <a:latin typeface="Modak"/>
                <a:ea typeface="Modak"/>
                <a:cs typeface="Modak"/>
                <a:sym typeface="Modak"/>
              </a:rPr>
              <a:t>THANK</a:t>
            </a:r>
          </a:p>
        </p:txBody>
      </p:sp>
      <p:sp>
        <p:nvSpPr>
          <p:cNvPr id="16" name="TextBox 16"/>
          <p:cNvSpPr txBox="1"/>
          <p:nvPr/>
        </p:nvSpPr>
        <p:spPr>
          <a:xfrm>
            <a:off x="6832604" y="5059419"/>
            <a:ext cx="4999644" cy="2606852"/>
          </a:xfrm>
          <a:prstGeom prst="rect">
            <a:avLst/>
          </a:prstGeom>
        </p:spPr>
        <p:txBody>
          <a:bodyPr lIns="0" tIns="0" rIns="0" bIns="0" rtlCol="0" anchor="t">
            <a:spAutoFit/>
          </a:bodyPr>
          <a:lstStyle/>
          <a:p>
            <a:pPr algn="ctr">
              <a:lnSpc>
                <a:spcPts val="17976"/>
              </a:lnSpc>
            </a:pPr>
            <a:r>
              <a:rPr lang="en-US" sz="19754">
                <a:solidFill>
                  <a:srgbClr val="663312"/>
                </a:solidFill>
                <a:latin typeface="Modak"/>
                <a:ea typeface="Modak"/>
                <a:cs typeface="Modak"/>
                <a:sym typeface="Modak"/>
              </a:rPr>
              <a:t>YOU</a:t>
            </a:r>
          </a:p>
        </p:txBody>
      </p:sp>
      <p:sp>
        <p:nvSpPr>
          <p:cNvPr id="17" name="Freeform 17"/>
          <p:cNvSpPr/>
          <p:nvPr/>
        </p:nvSpPr>
        <p:spPr>
          <a:xfrm>
            <a:off x="751806" y="3433385"/>
            <a:ext cx="3954252" cy="4272767"/>
          </a:xfrm>
          <a:custGeom>
            <a:avLst/>
            <a:gdLst/>
            <a:ahLst/>
            <a:cxnLst/>
            <a:rect l="l" t="t" r="r" b="b"/>
            <a:pathLst>
              <a:path w="3954252" h="4272767">
                <a:moveTo>
                  <a:pt x="0" y="0"/>
                </a:moveTo>
                <a:lnTo>
                  <a:pt x="3954252" y="0"/>
                </a:lnTo>
                <a:lnTo>
                  <a:pt x="3954252" y="4272767"/>
                </a:lnTo>
                <a:lnTo>
                  <a:pt x="0" y="42727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flipH="1">
            <a:off x="12943273" y="744064"/>
            <a:ext cx="5513077" cy="3776738"/>
          </a:xfrm>
          <a:custGeom>
            <a:avLst/>
            <a:gdLst/>
            <a:ahLst/>
            <a:cxnLst/>
            <a:rect l="l" t="t" r="r" b="b"/>
            <a:pathLst>
              <a:path w="5513077" h="3776738">
                <a:moveTo>
                  <a:pt x="5513077" y="0"/>
                </a:moveTo>
                <a:lnTo>
                  <a:pt x="0" y="0"/>
                </a:lnTo>
                <a:lnTo>
                  <a:pt x="0" y="3776738"/>
                </a:lnTo>
                <a:lnTo>
                  <a:pt x="5513077" y="3776738"/>
                </a:lnTo>
                <a:lnTo>
                  <a:pt x="5513077"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9" name="Freeform 19"/>
          <p:cNvSpPr/>
          <p:nvPr/>
        </p:nvSpPr>
        <p:spPr>
          <a:xfrm>
            <a:off x="15050717" y="6891809"/>
            <a:ext cx="2378919" cy="3462492"/>
          </a:xfrm>
          <a:custGeom>
            <a:avLst/>
            <a:gdLst/>
            <a:ahLst/>
            <a:cxnLst/>
            <a:rect l="l" t="t" r="r" b="b"/>
            <a:pathLst>
              <a:path w="2378919" h="3462492">
                <a:moveTo>
                  <a:pt x="0" y="0"/>
                </a:moveTo>
                <a:lnTo>
                  <a:pt x="2378919" y="0"/>
                </a:lnTo>
                <a:lnTo>
                  <a:pt x="2378919" y="3462491"/>
                </a:lnTo>
                <a:lnTo>
                  <a:pt x="0" y="346249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0" name="TextBox 20"/>
          <p:cNvSpPr txBox="1"/>
          <p:nvPr/>
        </p:nvSpPr>
        <p:spPr>
          <a:xfrm>
            <a:off x="6594031" y="6546759"/>
            <a:ext cx="6305178" cy="1805302"/>
          </a:xfrm>
          <a:prstGeom prst="rect">
            <a:avLst/>
          </a:prstGeom>
        </p:spPr>
        <p:txBody>
          <a:bodyPr wrap="square" lIns="0" tIns="0" rIns="0" bIns="0" rtlCol="0" anchor="t">
            <a:spAutoFit/>
          </a:bodyPr>
          <a:lstStyle/>
          <a:p>
            <a:pPr algn="ctr">
              <a:lnSpc>
                <a:spcPts val="4759"/>
              </a:lnSpc>
            </a:pPr>
            <a:r>
              <a:rPr lang="en-US" sz="3399" b="1" dirty="0">
                <a:solidFill>
                  <a:srgbClr val="663312"/>
                </a:solidFill>
                <a:latin typeface="Open Sans Bold"/>
                <a:ea typeface="Open Sans Bold"/>
                <a:cs typeface="Open Sans Bold"/>
                <a:sym typeface="Open Sans Bold"/>
              </a:rPr>
              <a:t>You are the Bees Knees! </a:t>
            </a:r>
          </a:p>
          <a:p>
            <a:pPr algn="ctr">
              <a:lnSpc>
                <a:spcPts val="4759"/>
              </a:lnSpc>
            </a:pPr>
            <a:r>
              <a:rPr lang="en-US" sz="3399" b="1" dirty="0">
                <a:solidFill>
                  <a:srgbClr val="663312"/>
                </a:solidFill>
                <a:latin typeface="Open Sans Bold"/>
                <a:ea typeface="Open Sans Bold"/>
                <a:cs typeface="Open Sans Bold"/>
                <a:sym typeface="Open Sans Bold"/>
              </a:rPr>
              <a:t>(well not literally but metaphorically)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4900880"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0705595"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6510310"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2315025"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880260" y="8662669"/>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12625445"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265841"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1882707"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4031255" y="-279064"/>
            <a:ext cx="2571635" cy="1983442"/>
          </a:xfrm>
          <a:custGeom>
            <a:avLst/>
            <a:gdLst/>
            <a:ahLst/>
            <a:cxnLst/>
            <a:rect l="l" t="t" r="r" b="b"/>
            <a:pathLst>
              <a:path w="2571635" h="1983442">
                <a:moveTo>
                  <a:pt x="0" y="0"/>
                </a:moveTo>
                <a:lnTo>
                  <a:pt x="2571634" y="0"/>
                </a:lnTo>
                <a:lnTo>
                  <a:pt x="2571634"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6179802"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8328350"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a:off x="10476898"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14772558" y="-279064"/>
            <a:ext cx="2571635" cy="1983442"/>
          </a:xfrm>
          <a:custGeom>
            <a:avLst/>
            <a:gdLst/>
            <a:ahLst/>
            <a:cxnLst/>
            <a:rect l="l" t="t" r="r" b="b"/>
            <a:pathLst>
              <a:path w="2571635" h="1983442">
                <a:moveTo>
                  <a:pt x="0" y="0"/>
                </a:moveTo>
                <a:lnTo>
                  <a:pt x="2571634" y="0"/>
                </a:lnTo>
                <a:lnTo>
                  <a:pt x="2571634"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a:off x="16919670"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17"/>
          <p:cNvSpPr/>
          <p:nvPr/>
        </p:nvSpPr>
        <p:spPr>
          <a:xfrm rot="-699216">
            <a:off x="13028" y="697396"/>
            <a:ext cx="2880593" cy="3015855"/>
          </a:xfrm>
          <a:custGeom>
            <a:avLst/>
            <a:gdLst/>
            <a:ahLst/>
            <a:cxnLst/>
            <a:rect l="l" t="t" r="r" b="b"/>
            <a:pathLst>
              <a:path w="2880593" h="3015855">
                <a:moveTo>
                  <a:pt x="0" y="0"/>
                </a:moveTo>
                <a:lnTo>
                  <a:pt x="2880593" y="0"/>
                </a:lnTo>
                <a:lnTo>
                  <a:pt x="2880593" y="3015855"/>
                </a:lnTo>
                <a:lnTo>
                  <a:pt x="0" y="30158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8" name="Group 18"/>
          <p:cNvGrpSpPr/>
          <p:nvPr/>
        </p:nvGrpSpPr>
        <p:grpSpPr>
          <a:xfrm>
            <a:off x="1667247" y="3739714"/>
            <a:ext cx="14953506" cy="4420099"/>
            <a:chOff x="0" y="0"/>
            <a:chExt cx="3938372" cy="1164141"/>
          </a:xfrm>
        </p:grpSpPr>
        <p:sp>
          <p:nvSpPr>
            <p:cNvPr id="19" name="Freeform 19"/>
            <p:cNvSpPr/>
            <p:nvPr/>
          </p:nvSpPr>
          <p:spPr>
            <a:xfrm>
              <a:off x="0" y="0"/>
              <a:ext cx="3938372" cy="1164141"/>
            </a:xfrm>
            <a:custGeom>
              <a:avLst/>
              <a:gdLst/>
              <a:ahLst/>
              <a:cxnLst/>
              <a:rect l="l" t="t" r="r" b="b"/>
              <a:pathLst>
                <a:path w="3938372" h="1164141">
                  <a:moveTo>
                    <a:pt x="26404" y="0"/>
                  </a:moveTo>
                  <a:lnTo>
                    <a:pt x="3911968" y="0"/>
                  </a:lnTo>
                  <a:cubicBezTo>
                    <a:pt x="3918970" y="0"/>
                    <a:pt x="3925687" y="2782"/>
                    <a:pt x="3930638" y="7734"/>
                  </a:cubicBezTo>
                  <a:cubicBezTo>
                    <a:pt x="3935590" y="12685"/>
                    <a:pt x="3938372" y="19401"/>
                    <a:pt x="3938372" y="26404"/>
                  </a:cubicBezTo>
                  <a:lnTo>
                    <a:pt x="3938372" y="1137737"/>
                  </a:lnTo>
                  <a:cubicBezTo>
                    <a:pt x="3938372" y="1152320"/>
                    <a:pt x="3926550" y="1164141"/>
                    <a:pt x="3911968" y="1164141"/>
                  </a:cubicBezTo>
                  <a:lnTo>
                    <a:pt x="26404" y="1164141"/>
                  </a:lnTo>
                  <a:cubicBezTo>
                    <a:pt x="19401" y="1164141"/>
                    <a:pt x="12685" y="1161359"/>
                    <a:pt x="7734" y="1156408"/>
                  </a:cubicBezTo>
                  <a:cubicBezTo>
                    <a:pt x="2782" y="1151456"/>
                    <a:pt x="0" y="1144740"/>
                    <a:pt x="0" y="1137737"/>
                  </a:cubicBezTo>
                  <a:lnTo>
                    <a:pt x="0" y="26404"/>
                  </a:lnTo>
                  <a:cubicBezTo>
                    <a:pt x="0" y="19401"/>
                    <a:pt x="2782" y="12685"/>
                    <a:pt x="7734" y="7734"/>
                  </a:cubicBezTo>
                  <a:cubicBezTo>
                    <a:pt x="12685" y="2782"/>
                    <a:pt x="19401" y="0"/>
                    <a:pt x="26404" y="0"/>
                  </a:cubicBezTo>
                  <a:close/>
                </a:path>
              </a:pathLst>
            </a:custGeom>
            <a:solidFill>
              <a:srgbClr val="EFDABB"/>
            </a:solidFill>
          </p:spPr>
        </p:sp>
        <p:sp>
          <p:nvSpPr>
            <p:cNvPr id="20" name="TextBox 20"/>
            <p:cNvSpPr txBox="1"/>
            <p:nvPr/>
          </p:nvSpPr>
          <p:spPr>
            <a:xfrm>
              <a:off x="0" y="-76200"/>
              <a:ext cx="3938372" cy="1240341"/>
            </a:xfrm>
            <a:prstGeom prst="rect">
              <a:avLst/>
            </a:prstGeom>
          </p:spPr>
          <p:txBody>
            <a:bodyPr lIns="50800" tIns="50800" rIns="50800" bIns="50800" rtlCol="0" anchor="ctr"/>
            <a:lstStyle/>
            <a:p>
              <a:pPr marL="863588" lvl="1" indent="-431794" algn="ctr">
                <a:lnSpc>
                  <a:spcPts val="5599"/>
                </a:lnSpc>
                <a:buFont typeface="Arial"/>
                <a:buChar char="•"/>
              </a:pPr>
              <a:r>
                <a:rPr lang="en-US" sz="3999" dirty="0">
                  <a:solidFill>
                    <a:srgbClr val="000000"/>
                  </a:solidFill>
                  <a:latin typeface="Open Sans"/>
                  <a:ea typeface="Open Sans"/>
                  <a:cs typeface="Open Sans"/>
                  <a:sym typeface="Open Sans"/>
                </a:rPr>
                <a:t>Respect and kindness</a:t>
              </a:r>
            </a:p>
            <a:p>
              <a:pPr marL="863588" lvl="1" indent="-431794" algn="ctr">
                <a:lnSpc>
                  <a:spcPts val="5599"/>
                </a:lnSpc>
                <a:buFont typeface="Arial"/>
                <a:buChar char="•"/>
              </a:pPr>
              <a:r>
                <a:rPr lang="en-US" sz="3999" dirty="0" err="1">
                  <a:solidFill>
                    <a:srgbClr val="000000"/>
                  </a:solidFill>
                  <a:latin typeface="Open Sans"/>
                  <a:ea typeface="Open Sans"/>
                  <a:cs typeface="Open Sans"/>
                  <a:sym typeface="Open Sans"/>
                </a:rPr>
                <a:t>Opt</a:t>
              </a:r>
              <a:r>
                <a:rPr lang="en-US" sz="3999" dirty="0">
                  <a:solidFill>
                    <a:srgbClr val="000000"/>
                  </a:solidFill>
                  <a:latin typeface="Open Sans"/>
                  <a:ea typeface="Open Sans"/>
                  <a:cs typeface="Open Sans"/>
                  <a:sym typeface="Open Sans"/>
                </a:rPr>
                <a:t> out available</a:t>
              </a:r>
            </a:p>
            <a:p>
              <a:pPr marL="863588" lvl="1" indent="-431794" algn="ctr">
                <a:lnSpc>
                  <a:spcPts val="5599"/>
                </a:lnSpc>
                <a:buFont typeface="Arial"/>
                <a:buChar char="•"/>
              </a:pPr>
              <a:r>
                <a:rPr lang="en-US" sz="3999" dirty="0">
                  <a:solidFill>
                    <a:srgbClr val="000000"/>
                  </a:solidFill>
                  <a:latin typeface="Open Sans"/>
                  <a:ea typeface="Open Sans"/>
                  <a:cs typeface="Open Sans"/>
                  <a:sym typeface="Open Sans"/>
                </a:rPr>
                <a:t>Safe space </a:t>
              </a:r>
            </a:p>
            <a:p>
              <a:pPr marL="863588" lvl="1" indent="-431794" algn="ctr">
                <a:lnSpc>
                  <a:spcPts val="5599"/>
                </a:lnSpc>
                <a:buFont typeface="Arial"/>
                <a:buChar char="•"/>
              </a:pPr>
              <a:r>
                <a:rPr lang="en-US" sz="3999" dirty="0">
                  <a:solidFill>
                    <a:srgbClr val="000000"/>
                  </a:solidFill>
                  <a:latin typeface="Open Sans"/>
                  <a:ea typeface="Open Sans"/>
                  <a:cs typeface="Open Sans"/>
                  <a:sym typeface="Open Sans"/>
                </a:rPr>
                <a:t>Confidentiality </a:t>
              </a:r>
            </a:p>
            <a:p>
              <a:pPr marL="863588" lvl="1" indent="-431794" algn="ctr">
                <a:lnSpc>
                  <a:spcPts val="5599"/>
                </a:lnSpc>
                <a:buFont typeface="Arial"/>
                <a:buChar char="•"/>
              </a:pPr>
              <a:r>
                <a:rPr lang="en-US" sz="3999" dirty="0">
                  <a:solidFill>
                    <a:srgbClr val="000000"/>
                  </a:solidFill>
                  <a:latin typeface="Open Sans"/>
                  <a:ea typeface="Open Sans"/>
                  <a:cs typeface="Open Sans"/>
                  <a:sym typeface="Open Sans"/>
                </a:rPr>
                <a:t>No such thing as a silly question</a:t>
              </a:r>
            </a:p>
          </p:txBody>
        </p:sp>
      </p:grpSp>
      <p:sp>
        <p:nvSpPr>
          <p:cNvPr id="21" name="TextBox 21"/>
          <p:cNvSpPr txBox="1"/>
          <p:nvPr/>
        </p:nvSpPr>
        <p:spPr>
          <a:xfrm>
            <a:off x="3913777" y="2266653"/>
            <a:ext cx="11283303" cy="1246495"/>
          </a:xfrm>
          <a:prstGeom prst="rect">
            <a:avLst/>
          </a:prstGeom>
        </p:spPr>
        <p:txBody>
          <a:bodyPr wrap="square" lIns="0" tIns="0" rIns="0" bIns="0" rtlCol="0" anchor="t">
            <a:spAutoFit/>
          </a:bodyPr>
          <a:lstStyle/>
          <a:p>
            <a:pPr algn="ctr">
              <a:lnSpc>
                <a:spcPts val="9009"/>
              </a:lnSpc>
            </a:pPr>
            <a:r>
              <a:rPr lang="en-US" sz="9900" dirty="0">
                <a:solidFill>
                  <a:srgbClr val="663312"/>
                </a:solidFill>
                <a:latin typeface="Modak"/>
                <a:ea typeface="Modak"/>
                <a:cs typeface="Modak"/>
                <a:sym typeface="Modak"/>
              </a:rPr>
              <a:t>GROUP AGREEMENT</a:t>
            </a:r>
          </a:p>
        </p:txBody>
      </p:sp>
      <p:sp>
        <p:nvSpPr>
          <p:cNvPr id="22" name="TextBox 22"/>
          <p:cNvSpPr txBox="1"/>
          <p:nvPr/>
        </p:nvSpPr>
        <p:spPr>
          <a:xfrm>
            <a:off x="2901401" y="3955849"/>
            <a:ext cx="12485198" cy="438449"/>
          </a:xfrm>
          <a:prstGeom prst="rect">
            <a:avLst/>
          </a:prstGeom>
        </p:spPr>
        <p:txBody>
          <a:bodyPr lIns="0" tIns="0" rIns="0" bIns="0" rtlCol="0" anchor="t">
            <a:spAutoFit/>
          </a:bodyPr>
          <a:lstStyle/>
          <a:p>
            <a:pPr algn="l">
              <a:lnSpc>
                <a:spcPts val="3658"/>
              </a:lnSpc>
            </a:pPr>
            <a:r>
              <a:rPr lang="en-US" sz="2613">
                <a:solidFill>
                  <a:srgbClr val="000000"/>
                </a:solidFill>
                <a:latin typeface="DM Sans"/>
                <a:ea typeface="DM Sans"/>
                <a:cs typeface="DM Sans"/>
                <a:sym typeface="DM Sans"/>
              </a:rPr>
              <a:t>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7957" y="298868"/>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4900880"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0705595"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6510310"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2315025"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880260" y="8662669"/>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12625445"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265841"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1882707"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4031255" y="-279064"/>
            <a:ext cx="2571635" cy="1983442"/>
          </a:xfrm>
          <a:custGeom>
            <a:avLst/>
            <a:gdLst/>
            <a:ahLst/>
            <a:cxnLst/>
            <a:rect l="l" t="t" r="r" b="b"/>
            <a:pathLst>
              <a:path w="2571635" h="1983442">
                <a:moveTo>
                  <a:pt x="0" y="0"/>
                </a:moveTo>
                <a:lnTo>
                  <a:pt x="2571634" y="0"/>
                </a:lnTo>
                <a:lnTo>
                  <a:pt x="2571634"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6179802"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8328350"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a:off x="10476898"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14772558" y="-279064"/>
            <a:ext cx="2571635" cy="1983442"/>
          </a:xfrm>
          <a:custGeom>
            <a:avLst/>
            <a:gdLst/>
            <a:ahLst/>
            <a:cxnLst/>
            <a:rect l="l" t="t" r="r" b="b"/>
            <a:pathLst>
              <a:path w="2571635" h="1983442">
                <a:moveTo>
                  <a:pt x="0" y="0"/>
                </a:moveTo>
                <a:lnTo>
                  <a:pt x="2571634" y="0"/>
                </a:lnTo>
                <a:lnTo>
                  <a:pt x="2571634"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a:off x="16919670"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7" name="Group 17"/>
          <p:cNvGrpSpPr/>
          <p:nvPr/>
        </p:nvGrpSpPr>
        <p:grpSpPr>
          <a:xfrm>
            <a:off x="1750880" y="2068651"/>
            <a:ext cx="16449163" cy="7686429"/>
            <a:chOff x="-46572" y="-121507"/>
            <a:chExt cx="3984944" cy="1285648"/>
          </a:xfrm>
        </p:grpSpPr>
        <p:sp>
          <p:nvSpPr>
            <p:cNvPr id="18" name="Freeform 18"/>
            <p:cNvSpPr/>
            <p:nvPr/>
          </p:nvSpPr>
          <p:spPr>
            <a:xfrm>
              <a:off x="-46572" y="-121507"/>
              <a:ext cx="3872792" cy="1063010"/>
            </a:xfrm>
            <a:custGeom>
              <a:avLst/>
              <a:gdLst/>
              <a:ahLst/>
              <a:cxnLst/>
              <a:rect l="l" t="t" r="r" b="b"/>
              <a:pathLst>
                <a:path w="3938372" h="1164141">
                  <a:moveTo>
                    <a:pt x="26404" y="0"/>
                  </a:moveTo>
                  <a:lnTo>
                    <a:pt x="3911968" y="0"/>
                  </a:lnTo>
                  <a:cubicBezTo>
                    <a:pt x="3918970" y="0"/>
                    <a:pt x="3925687" y="2782"/>
                    <a:pt x="3930638" y="7734"/>
                  </a:cubicBezTo>
                  <a:cubicBezTo>
                    <a:pt x="3935590" y="12685"/>
                    <a:pt x="3938372" y="19401"/>
                    <a:pt x="3938372" y="26404"/>
                  </a:cubicBezTo>
                  <a:lnTo>
                    <a:pt x="3938372" y="1137737"/>
                  </a:lnTo>
                  <a:cubicBezTo>
                    <a:pt x="3938372" y="1152320"/>
                    <a:pt x="3926550" y="1164141"/>
                    <a:pt x="3911968" y="1164141"/>
                  </a:cubicBezTo>
                  <a:lnTo>
                    <a:pt x="26404" y="1164141"/>
                  </a:lnTo>
                  <a:cubicBezTo>
                    <a:pt x="19401" y="1164141"/>
                    <a:pt x="12685" y="1161359"/>
                    <a:pt x="7734" y="1156408"/>
                  </a:cubicBezTo>
                  <a:cubicBezTo>
                    <a:pt x="2782" y="1151456"/>
                    <a:pt x="0" y="1144740"/>
                    <a:pt x="0" y="1137737"/>
                  </a:cubicBezTo>
                  <a:lnTo>
                    <a:pt x="0" y="26404"/>
                  </a:lnTo>
                  <a:cubicBezTo>
                    <a:pt x="0" y="19401"/>
                    <a:pt x="2782" y="12685"/>
                    <a:pt x="7734" y="7734"/>
                  </a:cubicBezTo>
                  <a:cubicBezTo>
                    <a:pt x="12685" y="2782"/>
                    <a:pt x="19401" y="0"/>
                    <a:pt x="26404" y="0"/>
                  </a:cubicBezTo>
                  <a:close/>
                </a:path>
              </a:pathLst>
            </a:custGeom>
            <a:solidFill>
              <a:srgbClr val="EFDABB"/>
            </a:solidFill>
          </p:spPr>
          <p:txBody>
            <a:bodyPr/>
            <a:lstStyle/>
            <a:p>
              <a:r>
                <a:rPr lang="en-GB" sz="3200" dirty="0">
                  <a:latin typeface="Open Sans" panose="020B0606030504020204" pitchFamily="34" charset="0"/>
                  <a:ea typeface="Open Sans" panose="020B0606030504020204" pitchFamily="34" charset="0"/>
                  <a:cs typeface="Open Sans" panose="020B0606030504020204" pitchFamily="34" charset="0"/>
                </a:rPr>
                <a:t>This project has been created to support neurodivergent girls and young women to increase confidence, develop assertiveness and to be able to advocate for their needs in all kinds of relationships. </a:t>
              </a:r>
            </a:p>
            <a:p>
              <a:endParaRPr lang="en-GB" sz="3200" dirty="0">
                <a:latin typeface="Open Sans" panose="020B0606030504020204" pitchFamily="34" charset="0"/>
                <a:ea typeface="Open Sans" panose="020B0606030504020204" pitchFamily="34" charset="0"/>
                <a:cs typeface="Open Sans" panose="020B0606030504020204" pitchFamily="34" charset="0"/>
              </a:endParaRPr>
            </a:p>
            <a:p>
              <a:r>
                <a:rPr lang="en-GB" sz="3200" dirty="0">
                  <a:latin typeface="Open Sans" panose="020B0606030504020204" pitchFamily="34" charset="0"/>
                  <a:ea typeface="Open Sans" panose="020B0606030504020204" pitchFamily="34" charset="0"/>
                  <a:cs typeface="Open Sans" panose="020B0606030504020204" pitchFamily="34" charset="0"/>
                </a:rPr>
                <a:t>Girls in the UK are diagnosed up to 6 years later than boys and 80% remain undiagnosed at age 18 due to (often unconsciously) masking their autistic traits in order to fit in with their peers. This camouflaging can lead to negative effects on m</a:t>
              </a:r>
              <a:r>
                <a:rPr lang="en-GB" sz="3200" b="0" i="0" dirty="0">
                  <a:solidFill>
                    <a:srgbClr val="24292E"/>
                  </a:solidFill>
                  <a:effectLst/>
                  <a:latin typeface="Open Sans" panose="020B0606030504020204" pitchFamily="34" charset="0"/>
                  <a:ea typeface="Open Sans" panose="020B0606030504020204" pitchFamily="34" charset="0"/>
                  <a:cs typeface="Open Sans" panose="020B0606030504020204" pitchFamily="34" charset="0"/>
                </a:rPr>
                <a:t>ental health, confidence and self-esteem. Autistic girls are more vulnerable to abuse and exploitation in relationships, so learning to build self esteem and become assertive early on is a protective factor that can be taught. </a:t>
              </a:r>
            </a:p>
            <a:p>
              <a:endParaRPr lang="en-GB" sz="3200" dirty="0">
                <a:solidFill>
                  <a:srgbClr val="24292E"/>
                </a:solidFill>
                <a:latin typeface="Open Sans" panose="020B0606030504020204" pitchFamily="34" charset="0"/>
                <a:ea typeface="Open Sans" panose="020B0606030504020204" pitchFamily="34" charset="0"/>
                <a:cs typeface="Open Sans" panose="020B0606030504020204" pitchFamily="34" charset="0"/>
              </a:endParaRPr>
            </a:p>
            <a:p>
              <a:r>
                <a:rPr lang="en-GB" sz="3200" b="0" i="0" dirty="0">
                  <a:solidFill>
                    <a:srgbClr val="24292E"/>
                  </a:solidFill>
                  <a:effectLst/>
                  <a:latin typeface="Open Sans" panose="020B0606030504020204" pitchFamily="34" charset="0"/>
                  <a:ea typeface="Open Sans" panose="020B0606030504020204" pitchFamily="34" charset="0"/>
                  <a:cs typeface="Open Sans" panose="020B0606030504020204" pitchFamily="34" charset="0"/>
                </a:rPr>
                <a:t>It is estimated that around 50-70% of autistic people also have ADHD, so this project is also designed to suit those with ADHD and co-</a:t>
              </a:r>
              <a:r>
                <a:rPr lang="en-GB" sz="3200" b="0" i="0" dirty="0" err="1">
                  <a:solidFill>
                    <a:srgbClr val="24292E"/>
                  </a:solidFill>
                  <a:effectLst/>
                  <a:latin typeface="Open Sans" panose="020B0606030504020204" pitchFamily="34" charset="0"/>
                  <a:ea typeface="Open Sans" panose="020B0606030504020204" pitchFamily="34" charset="0"/>
                  <a:cs typeface="Open Sans" panose="020B0606030504020204" pitchFamily="34" charset="0"/>
                </a:rPr>
                <a:t>occuring</a:t>
              </a:r>
              <a:r>
                <a:rPr lang="en-GB" sz="3200" b="0" i="0" dirty="0">
                  <a:solidFill>
                    <a:srgbClr val="24292E"/>
                  </a:solidFill>
                  <a:effectLst/>
                  <a:latin typeface="Open Sans" panose="020B0606030504020204" pitchFamily="34" charset="0"/>
                  <a:ea typeface="Open Sans" panose="020B0606030504020204" pitchFamily="34" charset="0"/>
                  <a:cs typeface="Open Sans" panose="020B0606030504020204" pitchFamily="34" charset="0"/>
                </a:rPr>
                <a:t> </a:t>
              </a:r>
              <a:r>
                <a:rPr lang="en-GB" sz="3200" dirty="0">
                  <a:solidFill>
                    <a:srgbClr val="24292E"/>
                  </a:solidFill>
                  <a:latin typeface="Open Sans" panose="020B0606030504020204" pitchFamily="34" charset="0"/>
                  <a:ea typeface="Open Sans" panose="020B0606030504020204" pitchFamily="34" charset="0"/>
                  <a:cs typeface="Open Sans" panose="020B0606030504020204" pitchFamily="34" charset="0"/>
                </a:rPr>
                <a:t>forms </a:t>
              </a:r>
              <a:r>
                <a:rPr lang="en-GB" sz="3200" b="0" i="0" dirty="0">
                  <a:solidFill>
                    <a:srgbClr val="24292E"/>
                  </a:solidFill>
                  <a:effectLst/>
                  <a:latin typeface="Open Sans" panose="020B0606030504020204" pitchFamily="34" charset="0"/>
                  <a:ea typeface="Open Sans" panose="020B0606030504020204" pitchFamily="34" charset="0"/>
                  <a:cs typeface="Open Sans" panose="020B0606030504020204" pitchFamily="34" charset="0"/>
                </a:rPr>
                <a:t>of neurodivergence.</a:t>
              </a:r>
              <a:endParaRPr lang="en-GB" sz="3200" dirty="0">
                <a:latin typeface="Open Sans" panose="020B0606030504020204" pitchFamily="34" charset="0"/>
                <a:ea typeface="Open Sans" panose="020B0606030504020204" pitchFamily="34" charset="0"/>
                <a:cs typeface="Open Sans" panose="020B0606030504020204" pitchFamily="34" charset="0"/>
              </a:endParaRPr>
            </a:p>
            <a:p>
              <a:endParaRPr lang="en-GB"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9"/>
            <p:cNvSpPr txBox="1"/>
            <p:nvPr/>
          </p:nvSpPr>
          <p:spPr>
            <a:xfrm>
              <a:off x="0" y="-38100"/>
              <a:ext cx="3938372" cy="1202241"/>
            </a:xfrm>
            <a:prstGeom prst="rect">
              <a:avLst/>
            </a:prstGeom>
          </p:spPr>
          <p:txBody>
            <a:bodyPr lIns="50800" tIns="50800" rIns="50800" bIns="50800" rtlCol="0" anchor="ctr"/>
            <a:lstStyle/>
            <a:p>
              <a:pPr algn="ctr">
                <a:lnSpc>
                  <a:spcPts val="2659"/>
                </a:lnSpc>
                <a:spcBef>
                  <a:spcPct val="0"/>
                </a:spcBef>
              </a:pPr>
              <a:endParaRPr/>
            </a:p>
          </p:txBody>
        </p:sp>
      </p:grpSp>
      <p:sp>
        <p:nvSpPr>
          <p:cNvPr id="21" name="Freeform 21"/>
          <p:cNvSpPr/>
          <p:nvPr/>
        </p:nvSpPr>
        <p:spPr>
          <a:xfrm>
            <a:off x="-76604" y="-255324"/>
            <a:ext cx="4227493" cy="2668862"/>
          </a:xfrm>
          <a:custGeom>
            <a:avLst/>
            <a:gdLst/>
            <a:ahLst/>
            <a:cxnLst/>
            <a:rect l="l" t="t" r="r" b="b"/>
            <a:pathLst>
              <a:path w="4653715" h="3188031">
                <a:moveTo>
                  <a:pt x="0" y="0"/>
                </a:moveTo>
                <a:lnTo>
                  <a:pt x="4653715" y="0"/>
                </a:lnTo>
                <a:lnTo>
                  <a:pt x="4653715" y="3188031"/>
                </a:lnTo>
                <a:lnTo>
                  <a:pt x="0" y="31880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2" name="TextBox 22"/>
          <p:cNvSpPr txBox="1"/>
          <p:nvPr/>
        </p:nvSpPr>
        <p:spPr>
          <a:xfrm>
            <a:off x="4871097" y="1219375"/>
            <a:ext cx="9486140" cy="1240917"/>
          </a:xfrm>
          <a:prstGeom prst="rect">
            <a:avLst/>
          </a:prstGeom>
        </p:spPr>
        <p:txBody>
          <a:bodyPr lIns="0" tIns="0" rIns="0" bIns="0" rtlCol="0" anchor="t">
            <a:spAutoFit/>
          </a:bodyPr>
          <a:lstStyle/>
          <a:p>
            <a:pPr algn="ctr">
              <a:lnSpc>
                <a:spcPts val="9009"/>
              </a:lnSpc>
            </a:pPr>
            <a:r>
              <a:rPr lang="en-US" sz="9900" dirty="0">
                <a:solidFill>
                  <a:srgbClr val="663312"/>
                </a:solidFill>
                <a:latin typeface="Modak"/>
                <a:ea typeface="Modak"/>
                <a:cs typeface="Modak"/>
                <a:sym typeface="Modak"/>
              </a:rPr>
              <a:t>Background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4900880"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0705595"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6510310"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2315025"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880260" y="8662669"/>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12625445"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265841"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1882707"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4031255" y="-279064"/>
            <a:ext cx="2571635" cy="1983442"/>
          </a:xfrm>
          <a:custGeom>
            <a:avLst/>
            <a:gdLst/>
            <a:ahLst/>
            <a:cxnLst/>
            <a:rect l="l" t="t" r="r" b="b"/>
            <a:pathLst>
              <a:path w="2571635" h="1983442">
                <a:moveTo>
                  <a:pt x="0" y="0"/>
                </a:moveTo>
                <a:lnTo>
                  <a:pt x="2571634" y="0"/>
                </a:lnTo>
                <a:lnTo>
                  <a:pt x="2571634"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6179802"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8328350"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a:off x="10476898"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14772558" y="-279064"/>
            <a:ext cx="2571635" cy="1983442"/>
          </a:xfrm>
          <a:custGeom>
            <a:avLst/>
            <a:gdLst/>
            <a:ahLst/>
            <a:cxnLst/>
            <a:rect l="l" t="t" r="r" b="b"/>
            <a:pathLst>
              <a:path w="2571635" h="1983442">
                <a:moveTo>
                  <a:pt x="0" y="0"/>
                </a:moveTo>
                <a:lnTo>
                  <a:pt x="2571634" y="0"/>
                </a:lnTo>
                <a:lnTo>
                  <a:pt x="2571634"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a:off x="16919670"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7" name="Group 17"/>
          <p:cNvGrpSpPr/>
          <p:nvPr/>
        </p:nvGrpSpPr>
        <p:grpSpPr>
          <a:xfrm>
            <a:off x="1808477" y="3585585"/>
            <a:ext cx="14671047" cy="4420099"/>
            <a:chOff x="0" y="0"/>
            <a:chExt cx="19561396" cy="5893465"/>
          </a:xfrm>
        </p:grpSpPr>
        <p:grpSp>
          <p:nvGrpSpPr>
            <p:cNvPr id="18" name="Group 18"/>
            <p:cNvGrpSpPr/>
            <p:nvPr/>
          </p:nvGrpSpPr>
          <p:grpSpPr>
            <a:xfrm>
              <a:off x="0" y="0"/>
              <a:ext cx="8102475" cy="5893465"/>
              <a:chOff x="0" y="0"/>
              <a:chExt cx="1600489" cy="1164141"/>
            </a:xfrm>
          </p:grpSpPr>
          <p:sp>
            <p:nvSpPr>
              <p:cNvPr id="19" name="Freeform 19"/>
              <p:cNvSpPr/>
              <p:nvPr/>
            </p:nvSpPr>
            <p:spPr>
              <a:xfrm>
                <a:off x="0" y="0"/>
                <a:ext cx="1600489" cy="1164141"/>
              </a:xfrm>
              <a:custGeom>
                <a:avLst/>
                <a:gdLst/>
                <a:ahLst/>
                <a:cxnLst/>
                <a:rect l="l" t="t" r="r" b="b"/>
                <a:pathLst>
                  <a:path w="1600489" h="1164141">
                    <a:moveTo>
                      <a:pt x="64974" y="0"/>
                    </a:moveTo>
                    <a:lnTo>
                      <a:pt x="1535515" y="0"/>
                    </a:lnTo>
                    <a:cubicBezTo>
                      <a:pt x="1552747" y="0"/>
                      <a:pt x="1569273" y="6845"/>
                      <a:pt x="1581458" y="19030"/>
                    </a:cubicBezTo>
                    <a:cubicBezTo>
                      <a:pt x="1593643" y="31215"/>
                      <a:pt x="1600489" y="47742"/>
                      <a:pt x="1600489" y="64974"/>
                    </a:cubicBezTo>
                    <a:lnTo>
                      <a:pt x="1600489" y="1099167"/>
                    </a:lnTo>
                    <a:cubicBezTo>
                      <a:pt x="1600489" y="1116399"/>
                      <a:pt x="1593643" y="1132926"/>
                      <a:pt x="1581458" y="1145111"/>
                    </a:cubicBezTo>
                    <a:cubicBezTo>
                      <a:pt x="1569273" y="1157296"/>
                      <a:pt x="1552747" y="1164141"/>
                      <a:pt x="1535515" y="1164141"/>
                    </a:cubicBezTo>
                    <a:lnTo>
                      <a:pt x="64974" y="1164141"/>
                    </a:lnTo>
                    <a:cubicBezTo>
                      <a:pt x="47742" y="1164141"/>
                      <a:pt x="31215" y="1157296"/>
                      <a:pt x="19030" y="1145111"/>
                    </a:cubicBezTo>
                    <a:cubicBezTo>
                      <a:pt x="6845" y="1132926"/>
                      <a:pt x="0" y="1116399"/>
                      <a:pt x="0" y="1099167"/>
                    </a:cubicBezTo>
                    <a:lnTo>
                      <a:pt x="0" y="64974"/>
                    </a:lnTo>
                    <a:cubicBezTo>
                      <a:pt x="0" y="47742"/>
                      <a:pt x="6845" y="31215"/>
                      <a:pt x="19030" y="19030"/>
                    </a:cubicBezTo>
                    <a:cubicBezTo>
                      <a:pt x="31215" y="6845"/>
                      <a:pt x="47742" y="0"/>
                      <a:pt x="64974" y="0"/>
                    </a:cubicBezTo>
                    <a:close/>
                  </a:path>
                </a:pathLst>
              </a:custGeom>
              <a:solidFill>
                <a:srgbClr val="EFDABB"/>
              </a:solidFill>
            </p:spPr>
            <p:txBody>
              <a:bodyPr/>
              <a:lstStyle/>
              <a:p>
                <a:pPr algn="ctr"/>
                <a:r>
                  <a:rPr lang="en-GB" sz="3400" dirty="0">
                    <a:latin typeface="Open Sans" panose="020B0606030504020204" pitchFamily="34" charset="0"/>
                    <a:ea typeface="Open Sans" panose="020B0606030504020204" pitchFamily="34" charset="0"/>
                    <a:cs typeface="Open Sans" panose="020B0606030504020204" pitchFamily="34" charset="0"/>
                  </a:rPr>
                  <a:t>What is self esteem?</a:t>
                </a:r>
              </a:p>
              <a:p>
                <a:pPr algn="ctr"/>
                <a:r>
                  <a:rPr lang="en-GB" sz="3400" dirty="0">
                    <a:latin typeface="Open Sans" panose="020B0606030504020204" pitchFamily="34" charset="0"/>
                    <a:ea typeface="Open Sans" panose="020B0606030504020204" pitchFamily="34" charset="0"/>
                    <a:cs typeface="Open Sans" panose="020B0606030504020204" pitchFamily="34" charset="0"/>
                  </a:rPr>
                  <a:t>What can affect our self esteem?</a:t>
                </a:r>
              </a:p>
              <a:p>
                <a:pPr algn="ctr"/>
                <a:r>
                  <a:rPr lang="en-GB" sz="3400" dirty="0">
                    <a:latin typeface="Open Sans" panose="020B0606030504020204" pitchFamily="34" charset="0"/>
                    <a:ea typeface="Open Sans" panose="020B0606030504020204" pitchFamily="34" charset="0"/>
                    <a:cs typeface="Open Sans" panose="020B0606030504020204" pitchFamily="34" charset="0"/>
                  </a:rPr>
                  <a:t>How can we build and protect it?</a:t>
                </a:r>
              </a:p>
              <a:p>
                <a:endParaRPr lang="en-GB" sz="2600" dirty="0"/>
              </a:p>
            </p:txBody>
          </p:sp>
          <p:sp>
            <p:nvSpPr>
              <p:cNvPr id="20" name="TextBox 20"/>
              <p:cNvSpPr txBox="1"/>
              <p:nvPr/>
            </p:nvSpPr>
            <p:spPr>
              <a:xfrm>
                <a:off x="0" y="-38100"/>
                <a:ext cx="1600489" cy="1202241"/>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1458921" y="0"/>
              <a:ext cx="8102475" cy="5893465"/>
              <a:chOff x="0" y="0"/>
              <a:chExt cx="1600489" cy="1164141"/>
            </a:xfrm>
          </p:grpSpPr>
          <p:sp>
            <p:nvSpPr>
              <p:cNvPr id="22" name="Freeform 22"/>
              <p:cNvSpPr/>
              <p:nvPr/>
            </p:nvSpPr>
            <p:spPr>
              <a:xfrm>
                <a:off x="0" y="0"/>
                <a:ext cx="1600489" cy="1164141"/>
              </a:xfrm>
              <a:custGeom>
                <a:avLst/>
                <a:gdLst/>
                <a:ahLst/>
                <a:cxnLst/>
                <a:rect l="l" t="t" r="r" b="b"/>
                <a:pathLst>
                  <a:path w="1600489" h="1164141">
                    <a:moveTo>
                      <a:pt x="64974" y="0"/>
                    </a:moveTo>
                    <a:lnTo>
                      <a:pt x="1535515" y="0"/>
                    </a:lnTo>
                    <a:cubicBezTo>
                      <a:pt x="1552747" y="0"/>
                      <a:pt x="1569273" y="6845"/>
                      <a:pt x="1581458" y="19030"/>
                    </a:cubicBezTo>
                    <a:cubicBezTo>
                      <a:pt x="1593643" y="31215"/>
                      <a:pt x="1600489" y="47742"/>
                      <a:pt x="1600489" y="64974"/>
                    </a:cubicBezTo>
                    <a:lnTo>
                      <a:pt x="1600489" y="1099167"/>
                    </a:lnTo>
                    <a:cubicBezTo>
                      <a:pt x="1600489" y="1116399"/>
                      <a:pt x="1593643" y="1132926"/>
                      <a:pt x="1581458" y="1145111"/>
                    </a:cubicBezTo>
                    <a:cubicBezTo>
                      <a:pt x="1569273" y="1157296"/>
                      <a:pt x="1552747" y="1164141"/>
                      <a:pt x="1535515" y="1164141"/>
                    </a:cubicBezTo>
                    <a:lnTo>
                      <a:pt x="64974" y="1164141"/>
                    </a:lnTo>
                    <a:cubicBezTo>
                      <a:pt x="47742" y="1164141"/>
                      <a:pt x="31215" y="1157296"/>
                      <a:pt x="19030" y="1145111"/>
                    </a:cubicBezTo>
                    <a:cubicBezTo>
                      <a:pt x="6845" y="1132926"/>
                      <a:pt x="0" y="1116399"/>
                      <a:pt x="0" y="1099167"/>
                    </a:cubicBezTo>
                    <a:lnTo>
                      <a:pt x="0" y="64974"/>
                    </a:lnTo>
                    <a:cubicBezTo>
                      <a:pt x="0" y="47742"/>
                      <a:pt x="6845" y="31215"/>
                      <a:pt x="19030" y="19030"/>
                    </a:cubicBezTo>
                    <a:cubicBezTo>
                      <a:pt x="31215" y="6845"/>
                      <a:pt x="47742" y="0"/>
                      <a:pt x="64974" y="0"/>
                    </a:cubicBezTo>
                    <a:close/>
                  </a:path>
                </a:pathLst>
              </a:custGeom>
              <a:solidFill>
                <a:srgbClr val="EFDABB"/>
              </a:solidFill>
            </p:spPr>
            <p:txBody>
              <a:bodyPr/>
              <a:lstStyle/>
              <a:p>
                <a:pPr algn="ctr"/>
                <a:r>
                  <a:rPr lang="en-GB" sz="3400" dirty="0">
                    <a:latin typeface="Open Sans" panose="020B0606030504020204" pitchFamily="34" charset="0"/>
                    <a:ea typeface="Open Sans" panose="020B0606030504020204" pitchFamily="34" charset="0"/>
                    <a:cs typeface="Open Sans" panose="020B0606030504020204" pitchFamily="34" charset="0"/>
                  </a:rPr>
                  <a:t>Activities: </a:t>
                </a:r>
              </a:p>
              <a:p>
                <a:pPr marL="457200" indent="-457200" algn="ctr">
                  <a:buFont typeface="Arial" panose="020B0604020202020204" pitchFamily="34" charset="0"/>
                  <a:buChar char="•"/>
                </a:pPr>
                <a:r>
                  <a:rPr lang="en-GB" sz="3400" dirty="0">
                    <a:latin typeface="Open Sans" panose="020B0606030504020204" pitchFamily="34" charset="0"/>
                    <a:ea typeface="Open Sans" panose="020B0606030504020204" pitchFamily="34" charset="0"/>
                    <a:cs typeface="Open Sans" panose="020B0606030504020204" pitchFamily="34" charset="0"/>
                  </a:rPr>
                  <a:t>Kind to My Mind mini book</a:t>
                </a:r>
              </a:p>
              <a:p>
                <a:pPr marL="457200" indent="-457200" algn="ctr">
                  <a:buFont typeface="Arial" panose="020B0604020202020204" pitchFamily="34" charset="0"/>
                  <a:buChar char="•"/>
                </a:pPr>
                <a:r>
                  <a:rPr lang="en-GB" sz="3400" dirty="0">
                    <a:latin typeface="Open Sans" panose="020B0606030504020204" pitchFamily="34" charset="0"/>
                    <a:ea typeface="Open Sans" panose="020B0606030504020204" pitchFamily="34" charset="0"/>
                    <a:cs typeface="Open Sans" panose="020B0606030504020204" pitchFamily="34" charset="0"/>
                  </a:rPr>
                  <a:t>Mirror, Mirror</a:t>
                </a:r>
              </a:p>
              <a:p>
                <a:pPr marL="457200" indent="-457200" algn="ctr">
                  <a:buFont typeface="Arial" panose="020B0604020202020204" pitchFamily="34" charset="0"/>
                  <a:buChar char="•"/>
                </a:pPr>
                <a:r>
                  <a:rPr lang="en-GB" sz="3400" dirty="0">
                    <a:latin typeface="Open Sans" panose="020B0606030504020204" pitchFamily="34" charset="0"/>
                    <a:ea typeface="Open Sans" panose="020B0606030504020204" pitchFamily="34" charset="0"/>
                    <a:cs typeface="Open Sans" panose="020B0606030504020204" pitchFamily="34" charset="0"/>
                  </a:rPr>
                  <a:t>Negative or Positive Self Talk?</a:t>
                </a:r>
              </a:p>
              <a:p>
                <a:pPr marL="457200" indent="-457200" algn="ctr">
                  <a:buFont typeface="Arial" panose="020B0604020202020204" pitchFamily="34" charset="0"/>
                  <a:buChar char="•"/>
                </a:pPr>
                <a:r>
                  <a:rPr lang="en-GB" sz="3400" dirty="0">
                    <a:latin typeface="Open Sans" panose="020B0606030504020204" pitchFamily="34" charset="0"/>
                    <a:ea typeface="Open Sans" panose="020B0606030504020204" pitchFamily="34" charset="0"/>
                    <a:cs typeface="Open Sans" panose="020B0606030504020204" pitchFamily="34" charset="0"/>
                  </a:rPr>
                  <a:t>Inner/outer self craft</a:t>
                </a:r>
              </a:p>
              <a:p>
                <a:pPr marL="457200" indent="-457200" algn="ctr">
                  <a:buFont typeface="Arial" panose="020B0604020202020204" pitchFamily="34" charset="0"/>
                  <a:buChar char="•"/>
                </a:pPr>
                <a:endParaRPr lang="en-GB" sz="3400"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3"/>
              <p:cNvSpPr txBox="1"/>
              <p:nvPr/>
            </p:nvSpPr>
            <p:spPr>
              <a:xfrm>
                <a:off x="0" y="-38100"/>
                <a:ext cx="1600489" cy="1202241"/>
              </a:xfrm>
              <a:prstGeom prst="rect">
                <a:avLst/>
              </a:prstGeom>
            </p:spPr>
            <p:txBody>
              <a:bodyPr lIns="50800" tIns="50800" rIns="50800" bIns="50800" rtlCol="0" anchor="ctr"/>
              <a:lstStyle/>
              <a:p>
                <a:pPr algn="ctr">
                  <a:lnSpc>
                    <a:spcPts val="2659"/>
                  </a:lnSpc>
                  <a:spcBef>
                    <a:spcPct val="0"/>
                  </a:spcBef>
                </a:pPr>
                <a:endParaRPr dirty="0"/>
              </a:p>
            </p:txBody>
          </p:sp>
        </p:grpSp>
        <p:sp>
          <p:nvSpPr>
            <p:cNvPr id="24" name="TextBox 24"/>
            <p:cNvSpPr txBox="1"/>
            <p:nvPr/>
          </p:nvSpPr>
          <p:spPr>
            <a:xfrm>
              <a:off x="12305827" y="800433"/>
              <a:ext cx="6408664" cy="435419"/>
            </a:xfrm>
            <a:prstGeom prst="rect">
              <a:avLst/>
            </a:prstGeom>
          </p:spPr>
          <p:txBody>
            <a:bodyPr lIns="0" tIns="0" rIns="0" bIns="0" rtlCol="0" anchor="t">
              <a:spAutoFit/>
            </a:bodyPr>
            <a:lstStyle/>
            <a:p>
              <a:pPr algn="l">
                <a:lnSpc>
                  <a:spcPts val="2100"/>
                </a:lnSpc>
              </a:pPr>
              <a:endParaRPr lang="en-US" sz="3400" dirty="0">
                <a:solidFill>
                  <a:srgbClr val="000000"/>
                </a:solidFill>
                <a:latin typeface="DM Sans"/>
                <a:ea typeface="DM Sans"/>
                <a:cs typeface="DM Sans"/>
                <a:sym typeface="DM Sans"/>
              </a:endParaRPr>
            </a:p>
          </p:txBody>
        </p:sp>
        <p:sp>
          <p:nvSpPr>
            <p:cNvPr id="25" name="TextBox 25"/>
            <p:cNvSpPr txBox="1"/>
            <p:nvPr/>
          </p:nvSpPr>
          <p:spPr>
            <a:xfrm>
              <a:off x="846905" y="800433"/>
              <a:ext cx="6408664" cy="342573"/>
            </a:xfrm>
            <a:prstGeom prst="rect">
              <a:avLst/>
            </a:prstGeom>
          </p:spPr>
          <p:txBody>
            <a:bodyPr lIns="0" tIns="0" rIns="0" bIns="0" rtlCol="0" anchor="t">
              <a:spAutoFit/>
            </a:bodyPr>
            <a:lstStyle/>
            <a:p>
              <a:pPr algn="l">
                <a:lnSpc>
                  <a:spcPts val="2100"/>
                </a:lnSpc>
              </a:pPr>
              <a:endParaRPr lang="en-US" sz="1500" dirty="0">
                <a:solidFill>
                  <a:srgbClr val="000000"/>
                </a:solidFill>
                <a:latin typeface="DM Sans"/>
                <a:ea typeface="DM Sans"/>
                <a:cs typeface="DM Sans"/>
                <a:sym typeface="DM Sans"/>
              </a:endParaRPr>
            </a:p>
          </p:txBody>
        </p:sp>
      </p:grpSp>
      <p:sp>
        <p:nvSpPr>
          <p:cNvPr id="26" name="Freeform 26"/>
          <p:cNvSpPr/>
          <p:nvPr/>
        </p:nvSpPr>
        <p:spPr>
          <a:xfrm>
            <a:off x="7956901" y="4512915"/>
            <a:ext cx="2374198" cy="2565440"/>
          </a:xfrm>
          <a:custGeom>
            <a:avLst/>
            <a:gdLst/>
            <a:ahLst/>
            <a:cxnLst/>
            <a:rect l="l" t="t" r="r" b="b"/>
            <a:pathLst>
              <a:path w="2374198" h="2565440">
                <a:moveTo>
                  <a:pt x="0" y="0"/>
                </a:moveTo>
                <a:lnTo>
                  <a:pt x="2374198" y="0"/>
                </a:lnTo>
                <a:lnTo>
                  <a:pt x="2374198" y="2565440"/>
                </a:lnTo>
                <a:lnTo>
                  <a:pt x="0" y="25654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7" name="TextBox 27"/>
          <p:cNvSpPr txBox="1"/>
          <p:nvPr/>
        </p:nvSpPr>
        <p:spPr>
          <a:xfrm>
            <a:off x="1442098" y="1650610"/>
            <a:ext cx="15902095" cy="3520194"/>
          </a:xfrm>
          <a:prstGeom prst="rect">
            <a:avLst/>
          </a:prstGeom>
        </p:spPr>
        <p:txBody>
          <a:bodyPr lIns="0" tIns="0" rIns="0" bIns="0" rtlCol="0" anchor="t">
            <a:spAutoFit/>
          </a:bodyPr>
          <a:lstStyle/>
          <a:p>
            <a:pPr algn="ctr">
              <a:lnSpc>
                <a:spcPts val="9009"/>
              </a:lnSpc>
            </a:pPr>
            <a:r>
              <a:rPr lang="en-US" sz="9000" dirty="0">
                <a:solidFill>
                  <a:srgbClr val="663312"/>
                </a:solidFill>
                <a:latin typeface="Modak"/>
                <a:ea typeface="Modak"/>
                <a:cs typeface="Modak"/>
                <a:sym typeface="Modak"/>
              </a:rPr>
              <a:t>Session 1: It All Starts With Self-esteem!</a:t>
            </a:r>
          </a:p>
          <a:p>
            <a:pPr algn="ctr">
              <a:lnSpc>
                <a:spcPts val="9009"/>
              </a:lnSpc>
            </a:pPr>
            <a:endParaRPr lang="en-US" sz="9000" dirty="0">
              <a:solidFill>
                <a:srgbClr val="663312"/>
              </a:solidFill>
              <a:latin typeface="Modak"/>
              <a:ea typeface="Modak"/>
              <a:cs typeface="Modak"/>
              <a:sym typeface="Moda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GB" dirty="0"/>
          </a:p>
        </p:txBody>
      </p:sp>
      <p:sp>
        <p:nvSpPr>
          <p:cNvPr id="3" name="Freeform 3"/>
          <p:cNvSpPr/>
          <p:nvPr/>
        </p:nvSpPr>
        <p:spPr>
          <a:xfrm>
            <a:off x="14900880"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0705595"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6510310"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2315025"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880260" y="8662669"/>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12625445"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265841"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1882707"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4031255" y="-279064"/>
            <a:ext cx="2571635" cy="1983442"/>
          </a:xfrm>
          <a:custGeom>
            <a:avLst/>
            <a:gdLst/>
            <a:ahLst/>
            <a:cxnLst/>
            <a:rect l="l" t="t" r="r" b="b"/>
            <a:pathLst>
              <a:path w="2571635" h="1983442">
                <a:moveTo>
                  <a:pt x="0" y="0"/>
                </a:moveTo>
                <a:lnTo>
                  <a:pt x="2571634" y="0"/>
                </a:lnTo>
                <a:lnTo>
                  <a:pt x="2571634"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6179802"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8328350"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a:off x="10476898"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14772558" y="-279064"/>
            <a:ext cx="2571635" cy="1983442"/>
          </a:xfrm>
          <a:custGeom>
            <a:avLst/>
            <a:gdLst/>
            <a:ahLst/>
            <a:cxnLst/>
            <a:rect l="l" t="t" r="r" b="b"/>
            <a:pathLst>
              <a:path w="2571635" h="1983442">
                <a:moveTo>
                  <a:pt x="0" y="0"/>
                </a:moveTo>
                <a:lnTo>
                  <a:pt x="2571634" y="0"/>
                </a:lnTo>
                <a:lnTo>
                  <a:pt x="2571634"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a:off x="16919670"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7" name="Group 17"/>
          <p:cNvGrpSpPr/>
          <p:nvPr/>
        </p:nvGrpSpPr>
        <p:grpSpPr>
          <a:xfrm>
            <a:off x="1808476" y="3440924"/>
            <a:ext cx="14671048" cy="4653609"/>
            <a:chOff x="-1" y="-192881"/>
            <a:chExt cx="19561397" cy="6204811"/>
          </a:xfrm>
        </p:grpSpPr>
        <p:grpSp>
          <p:nvGrpSpPr>
            <p:cNvPr id="18" name="Group 18"/>
            <p:cNvGrpSpPr/>
            <p:nvPr/>
          </p:nvGrpSpPr>
          <p:grpSpPr>
            <a:xfrm>
              <a:off x="0" y="-192881"/>
              <a:ext cx="8102475" cy="6086346"/>
              <a:chOff x="0" y="-38100"/>
              <a:chExt cx="1600489" cy="1202241"/>
            </a:xfrm>
          </p:grpSpPr>
          <p:sp>
            <p:nvSpPr>
              <p:cNvPr id="19" name="Freeform 19"/>
              <p:cNvSpPr/>
              <p:nvPr/>
            </p:nvSpPr>
            <p:spPr>
              <a:xfrm>
                <a:off x="0" y="0"/>
                <a:ext cx="1600489" cy="1164141"/>
              </a:xfrm>
              <a:custGeom>
                <a:avLst/>
                <a:gdLst/>
                <a:ahLst/>
                <a:cxnLst/>
                <a:rect l="l" t="t" r="r" b="b"/>
                <a:pathLst>
                  <a:path w="1600489" h="1164141">
                    <a:moveTo>
                      <a:pt x="64974" y="0"/>
                    </a:moveTo>
                    <a:lnTo>
                      <a:pt x="1535515" y="0"/>
                    </a:lnTo>
                    <a:cubicBezTo>
                      <a:pt x="1552747" y="0"/>
                      <a:pt x="1569273" y="6845"/>
                      <a:pt x="1581458" y="19030"/>
                    </a:cubicBezTo>
                    <a:cubicBezTo>
                      <a:pt x="1593643" y="31215"/>
                      <a:pt x="1600489" y="47742"/>
                      <a:pt x="1600489" y="64974"/>
                    </a:cubicBezTo>
                    <a:lnTo>
                      <a:pt x="1600489" y="1099167"/>
                    </a:lnTo>
                    <a:cubicBezTo>
                      <a:pt x="1600489" y="1116399"/>
                      <a:pt x="1593643" y="1132926"/>
                      <a:pt x="1581458" y="1145111"/>
                    </a:cubicBezTo>
                    <a:cubicBezTo>
                      <a:pt x="1569273" y="1157296"/>
                      <a:pt x="1552747" y="1164141"/>
                      <a:pt x="1535515" y="1164141"/>
                    </a:cubicBezTo>
                    <a:lnTo>
                      <a:pt x="64974" y="1164141"/>
                    </a:lnTo>
                    <a:cubicBezTo>
                      <a:pt x="47742" y="1164141"/>
                      <a:pt x="31215" y="1157296"/>
                      <a:pt x="19030" y="1145111"/>
                    </a:cubicBezTo>
                    <a:cubicBezTo>
                      <a:pt x="6845" y="1132926"/>
                      <a:pt x="0" y="1116399"/>
                      <a:pt x="0" y="1099167"/>
                    </a:cubicBezTo>
                    <a:lnTo>
                      <a:pt x="0" y="64974"/>
                    </a:lnTo>
                    <a:cubicBezTo>
                      <a:pt x="0" y="47742"/>
                      <a:pt x="6845" y="31215"/>
                      <a:pt x="19030" y="19030"/>
                    </a:cubicBezTo>
                    <a:cubicBezTo>
                      <a:pt x="31215" y="6845"/>
                      <a:pt x="47742" y="0"/>
                      <a:pt x="64974" y="0"/>
                    </a:cubicBezTo>
                    <a:close/>
                  </a:path>
                </a:pathLst>
              </a:custGeom>
              <a:solidFill>
                <a:srgbClr val="EFDABB"/>
              </a:solidFill>
            </p:spPr>
          </p:sp>
          <p:sp>
            <p:nvSpPr>
              <p:cNvPr id="20" name="TextBox 20"/>
              <p:cNvSpPr txBox="1"/>
              <p:nvPr/>
            </p:nvSpPr>
            <p:spPr>
              <a:xfrm>
                <a:off x="0" y="-38100"/>
                <a:ext cx="1600489" cy="1202241"/>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21" name="Group 21"/>
            <p:cNvGrpSpPr/>
            <p:nvPr/>
          </p:nvGrpSpPr>
          <p:grpSpPr>
            <a:xfrm>
              <a:off x="11458921" y="0"/>
              <a:ext cx="8102475" cy="5893465"/>
              <a:chOff x="0" y="0"/>
              <a:chExt cx="1600489" cy="1164141"/>
            </a:xfrm>
          </p:grpSpPr>
          <p:sp>
            <p:nvSpPr>
              <p:cNvPr id="22" name="Freeform 22"/>
              <p:cNvSpPr/>
              <p:nvPr/>
            </p:nvSpPr>
            <p:spPr>
              <a:xfrm>
                <a:off x="0" y="0"/>
                <a:ext cx="1600489" cy="1164141"/>
              </a:xfrm>
              <a:custGeom>
                <a:avLst/>
                <a:gdLst/>
                <a:ahLst/>
                <a:cxnLst/>
                <a:rect l="l" t="t" r="r" b="b"/>
                <a:pathLst>
                  <a:path w="1600489" h="1164141">
                    <a:moveTo>
                      <a:pt x="64974" y="0"/>
                    </a:moveTo>
                    <a:lnTo>
                      <a:pt x="1535515" y="0"/>
                    </a:lnTo>
                    <a:cubicBezTo>
                      <a:pt x="1552747" y="0"/>
                      <a:pt x="1569273" y="6845"/>
                      <a:pt x="1581458" y="19030"/>
                    </a:cubicBezTo>
                    <a:cubicBezTo>
                      <a:pt x="1593643" y="31215"/>
                      <a:pt x="1600489" y="47742"/>
                      <a:pt x="1600489" y="64974"/>
                    </a:cubicBezTo>
                    <a:lnTo>
                      <a:pt x="1600489" y="1099167"/>
                    </a:lnTo>
                    <a:cubicBezTo>
                      <a:pt x="1600489" y="1116399"/>
                      <a:pt x="1593643" y="1132926"/>
                      <a:pt x="1581458" y="1145111"/>
                    </a:cubicBezTo>
                    <a:cubicBezTo>
                      <a:pt x="1569273" y="1157296"/>
                      <a:pt x="1552747" y="1164141"/>
                      <a:pt x="1535515" y="1164141"/>
                    </a:cubicBezTo>
                    <a:lnTo>
                      <a:pt x="64974" y="1164141"/>
                    </a:lnTo>
                    <a:cubicBezTo>
                      <a:pt x="47742" y="1164141"/>
                      <a:pt x="31215" y="1157296"/>
                      <a:pt x="19030" y="1145111"/>
                    </a:cubicBezTo>
                    <a:cubicBezTo>
                      <a:pt x="6845" y="1132926"/>
                      <a:pt x="0" y="1116399"/>
                      <a:pt x="0" y="1099167"/>
                    </a:cubicBezTo>
                    <a:lnTo>
                      <a:pt x="0" y="64974"/>
                    </a:lnTo>
                    <a:cubicBezTo>
                      <a:pt x="0" y="47742"/>
                      <a:pt x="6845" y="31215"/>
                      <a:pt x="19030" y="19030"/>
                    </a:cubicBezTo>
                    <a:cubicBezTo>
                      <a:pt x="31215" y="6845"/>
                      <a:pt x="47742" y="0"/>
                      <a:pt x="64974" y="0"/>
                    </a:cubicBezTo>
                    <a:close/>
                  </a:path>
                </a:pathLst>
              </a:custGeom>
              <a:solidFill>
                <a:srgbClr val="EFDABB"/>
              </a:solidFill>
            </p:spPr>
          </p:sp>
          <p:sp>
            <p:nvSpPr>
              <p:cNvPr id="23" name="TextBox 23"/>
              <p:cNvSpPr txBox="1"/>
              <p:nvPr/>
            </p:nvSpPr>
            <p:spPr>
              <a:xfrm>
                <a:off x="0" y="-38100"/>
                <a:ext cx="1600489" cy="1202241"/>
              </a:xfrm>
              <a:prstGeom prst="rect">
                <a:avLst/>
              </a:prstGeom>
            </p:spPr>
            <p:txBody>
              <a:bodyPr lIns="50800" tIns="50800" rIns="50800" bIns="50800" rtlCol="0" anchor="ctr"/>
              <a:lstStyle/>
              <a:p>
                <a:pPr algn="ctr">
                  <a:lnSpc>
                    <a:spcPts val="2659"/>
                  </a:lnSpc>
                  <a:spcBef>
                    <a:spcPct val="0"/>
                  </a:spcBef>
                </a:pPr>
                <a:endParaRPr dirty="0"/>
              </a:p>
            </p:txBody>
          </p:sp>
        </p:grpSp>
        <p:sp>
          <p:nvSpPr>
            <p:cNvPr id="24" name="TextBox 24"/>
            <p:cNvSpPr txBox="1"/>
            <p:nvPr/>
          </p:nvSpPr>
          <p:spPr>
            <a:xfrm>
              <a:off x="11931861" y="100372"/>
              <a:ext cx="7255568" cy="5581014"/>
            </a:xfrm>
            <a:prstGeom prst="rect">
              <a:avLst/>
            </a:prstGeom>
          </p:spPr>
          <p:txBody>
            <a:bodyPr wrap="square" lIns="0" tIns="0" rIns="0" bIns="0" rtlCol="0" anchor="t">
              <a:spAutoFit/>
            </a:bodyPr>
            <a:lstStyle/>
            <a:p>
              <a:pPr algn="ct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Activities: </a:t>
              </a:r>
            </a:p>
            <a:p>
              <a:pPr algn="ct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Discussion cards</a:t>
              </a:r>
            </a:p>
            <a:p>
              <a:pPr algn="ct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Feelings wheel and emotion logs </a:t>
              </a:r>
            </a:p>
            <a:p>
              <a:pPr algn="ct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Connecting body and mind (identifying sensations in the body)</a:t>
              </a:r>
            </a:p>
            <a:p>
              <a:pPr algn="ct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Applying coping strategies </a:t>
              </a:r>
            </a:p>
          </p:txBody>
        </p:sp>
        <p:sp>
          <p:nvSpPr>
            <p:cNvPr id="25" name="TextBox 25"/>
            <p:cNvSpPr txBox="1"/>
            <p:nvPr/>
          </p:nvSpPr>
          <p:spPr>
            <a:xfrm>
              <a:off x="-1" y="430916"/>
              <a:ext cx="8102477" cy="5581014"/>
            </a:xfrm>
            <a:prstGeom prst="rect">
              <a:avLst/>
            </a:prstGeom>
          </p:spPr>
          <p:txBody>
            <a:bodyPr wrap="square" lIns="0" tIns="0" rIns="0" bIns="0" rtlCol="0" anchor="t">
              <a:spAutoFit/>
            </a:bodyPr>
            <a:lstStyle/>
            <a:p>
              <a:pPr algn="ct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Identifying a range of emotions</a:t>
              </a:r>
            </a:p>
            <a:p>
              <a:pPr algn="ct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Feelings as a form of communication</a:t>
              </a:r>
            </a:p>
            <a:p>
              <a:pPr algn="ct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Coping with strong emotions</a:t>
              </a:r>
            </a:p>
            <a:p>
              <a:pPr algn="ctr"/>
              <a:r>
                <a:rPr lang="en-US" sz="3400"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Alexythymia</a:t>
              </a:r>
              <a:endPar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endParaRPr>
            </a:p>
            <a:p>
              <a:pPr algn="ct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Managing shutdowns/meltdowns</a:t>
              </a:r>
            </a:p>
          </p:txBody>
        </p:sp>
      </p:grpSp>
      <p:sp>
        <p:nvSpPr>
          <p:cNvPr id="26" name="Freeform 26"/>
          <p:cNvSpPr/>
          <p:nvPr/>
        </p:nvSpPr>
        <p:spPr>
          <a:xfrm>
            <a:off x="8169645" y="4503658"/>
            <a:ext cx="2307253" cy="2583953"/>
          </a:xfrm>
          <a:custGeom>
            <a:avLst/>
            <a:gdLst/>
            <a:ahLst/>
            <a:cxnLst/>
            <a:rect l="l" t="t" r="r" b="b"/>
            <a:pathLst>
              <a:path w="2307253" h="2583953">
                <a:moveTo>
                  <a:pt x="0" y="0"/>
                </a:moveTo>
                <a:lnTo>
                  <a:pt x="2307253" y="0"/>
                </a:lnTo>
                <a:lnTo>
                  <a:pt x="2307253" y="2583953"/>
                </a:lnTo>
                <a:lnTo>
                  <a:pt x="0" y="25839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7" name="TextBox 27"/>
          <p:cNvSpPr txBox="1"/>
          <p:nvPr/>
        </p:nvSpPr>
        <p:spPr>
          <a:xfrm>
            <a:off x="1028700" y="1684773"/>
            <a:ext cx="16230600" cy="1211870"/>
          </a:xfrm>
          <a:prstGeom prst="rect">
            <a:avLst/>
          </a:prstGeom>
        </p:spPr>
        <p:txBody>
          <a:bodyPr lIns="0" tIns="0" rIns="0" bIns="0" rtlCol="0" anchor="t">
            <a:spAutoFit/>
          </a:bodyPr>
          <a:lstStyle/>
          <a:p>
            <a:pPr algn="ctr">
              <a:lnSpc>
                <a:spcPts val="9009"/>
              </a:lnSpc>
            </a:pPr>
            <a:r>
              <a:rPr lang="en-US" sz="9000" dirty="0">
                <a:solidFill>
                  <a:srgbClr val="663312"/>
                </a:solidFill>
                <a:latin typeface="Modak"/>
                <a:ea typeface="Modak"/>
                <a:cs typeface="Modak"/>
                <a:sym typeface="Modak"/>
              </a:rPr>
              <a:t>Session 2: Emotions in Motion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99632"/>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4900880"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0705595"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6510310"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2315025"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880260" y="8662669"/>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12625445"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265841"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1882707"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4031255" y="-279064"/>
            <a:ext cx="2571635" cy="1983442"/>
          </a:xfrm>
          <a:custGeom>
            <a:avLst/>
            <a:gdLst/>
            <a:ahLst/>
            <a:cxnLst/>
            <a:rect l="l" t="t" r="r" b="b"/>
            <a:pathLst>
              <a:path w="2571635" h="1983442">
                <a:moveTo>
                  <a:pt x="0" y="0"/>
                </a:moveTo>
                <a:lnTo>
                  <a:pt x="2571634" y="0"/>
                </a:lnTo>
                <a:lnTo>
                  <a:pt x="2571634"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6179802"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8328350"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a:off x="10476898"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14772558" y="-279064"/>
            <a:ext cx="2571635" cy="1983442"/>
          </a:xfrm>
          <a:custGeom>
            <a:avLst/>
            <a:gdLst/>
            <a:ahLst/>
            <a:cxnLst/>
            <a:rect l="l" t="t" r="r" b="b"/>
            <a:pathLst>
              <a:path w="2571635" h="1983442">
                <a:moveTo>
                  <a:pt x="0" y="0"/>
                </a:moveTo>
                <a:lnTo>
                  <a:pt x="2571634" y="0"/>
                </a:lnTo>
                <a:lnTo>
                  <a:pt x="2571634"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a:off x="16919670"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7" name="Group 17"/>
          <p:cNvGrpSpPr/>
          <p:nvPr/>
        </p:nvGrpSpPr>
        <p:grpSpPr>
          <a:xfrm>
            <a:off x="1028700" y="3211995"/>
            <a:ext cx="13535140" cy="2197662"/>
            <a:chOff x="0" y="0"/>
            <a:chExt cx="18046854" cy="2930215"/>
          </a:xfrm>
        </p:grpSpPr>
        <p:grpSp>
          <p:nvGrpSpPr>
            <p:cNvPr id="18" name="Group 18"/>
            <p:cNvGrpSpPr/>
            <p:nvPr/>
          </p:nvGrpSpPr>
          <p:grpSpPr>
            <a:xfrm>
              <a:off x="0" y="0"/>
              <a:ext cx="18046854" cy="2930215"/>
              <a:chOff x="0" y="0"/>
              <a:chExt cx="4274726" cy="694075"/>
            </a:xfrm>
          </p:grpSpPr>
          <p:sp>
            <p:nvSpPr>
              <p:cNvPr id="19" name="Freeform 19"/>
              <p:cNvSpPr/>
              <p:nvPr/>
            </p:nvSpPr>
            <p:spPr>
              <a:xfrm>
                <a:off x="0" y="0"/>
                <a:ext cx="4274726" cy="694075"/>
              </a:xfrm>
              <a:custGeom>
                <a:avLst/>
                <a:gdLst/>
                <a:ahLst/>
                <a:cxnLst/>
                <a:rect l="l" t="t" r="r" b="b"/>
                <a:pathLst>
                  <a:path w="4274726" h="694075">
                    <a:moveTo>
                      <a:pt x="38496" y="0"/>
                    </a:moveTo>
                    <a:lnTo>
                      <a:pt x="4236230" y="0"/>
                    </a:lnTo>
                    <a:cubicBezTo>
                      <a:pt x="4257491" y="0"/>
                      <a:pt x="4274726" y="17235"/>
                      <a:pt x="4274726" y="38496"/>
                    </a:cubicBezTo>
                    <a:lnTo>
                      <a:pt x="4274726" y="655579"/>
                    </a:lnTo>
                    <a:cubicBezTo>
                      <a:pt x="4274726" y="676840"/>
                      <a:pt x="4257491" y="694075"/>
                      <a:pt x="4236230" y="694075"/>
                    </a:cubicBezTo>
                    <a:lnTo>
                      <a:pt x="38496" y="694075"/>
                    </a:lnTo>
                    <a:cubicBezTo>
                      <a:pt x="17235" y="694075"/>
                      <a:pt x="0" y="676840"/>
                      <a:pt x="0" y="655579"/>
                    </a:cubicBezTo>
                    <a:lnTo>
                      <a:pt x="0" y="38496"/>
                    </a:lnTo>
                    <a:cubicBezTo>
                      <a:pt x="0" y="17235"/>
                      <a:pt x="17235" y="0"/>
                      <a:pt x="38496" y="0"/>
                    </a:cubicBezTo>
                    <a:close/>
                  </a:path>
                </a:pathLst>
              </a:custGeom>
              <a:solidFill>
                <a:srgbClr val="EFDABB"/>
              </a:solidFill>
            </p:spPr>
          </p:sp>
          <p:sp>
            <p:nvSpPr>
              <p:cNvPr id="20" name="TextBox 20"/>
              <p:cNvSpPr txBox="1"/>
              <p:nvPr/>
            </p:nvSpPr>
            <p:spPr>
              <a:xfrm>
                <a:off x="0" y="-38100"/>
                <a:ext cx="4274726" cy="732175"/>
              </a:xfrm>
              <a:prstGeom prst="rect">
                <a:avLst/>
              </a:prstGeom>
            </p:spPr>
            <p:txBody>
              <a:bodyPr lIns="32102" tIns="32102" rIns="32102" bIns="32102" rtlCol="0" anchor="ctr"/>
              <a:lstStyle/>
              <a:p>
                <a:pPr algn="ctr">
                  <a:lnSpc>
                    <a:spcPts val="2660"/>
                  </a:lnSpc>
                  <a:spcBef>
                    <a:spcPct val="0"/>
                  </a:spcBef>
                </a:pPr>
                <a:endParaRPr/>
              </a:p>
            </p:txBody>
          </p:sp>
        </p:grpSp>
        <p:sp>
          <p:nvSpPr>
            <p:cNvPr id="21" name="TextBox 21"/>
            <p:cNvSpPr txBox="1"/>
            <p:nvPr/>
          </p:nvSpPr>
          <p:spPr>
            <a:xfrm>
              <a:off x="3051887" y="403929"/>
              <a:ext cx="14175057" cy="2092879"/>
            </a:xfrm>
            <a:prstGeom prst="rect">
              <a:avLst/>
            </a:prstGeom>
          </p:spPr>
          <p:txBody>
            <a:bodyPr lIns="0" tIns="0" rIns="0" bIns="0" rtlCol="0" anchor="t">
              <a:spAutoFit/>
            </a:bodyPr>
            <a:lstStyle/>
            <a:p>
              <a:pPr algn="l"/>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What do we mean by assertiveness? </a:t>
              </a:r>
            </a:p>
            <a:p>
              <a:pPr algn="l"/>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How to assert yourself confidently</a:t>
              </a:r>
            </a:p>
            <a:p>
              <a:pPr algn="l"/>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Speaking up and saying no </a:t>
              </a:r>
            </a:p>
          </p:txBody>
        </p:sp>
        <p:grpSp>
          <p:nvGrpSpPr>
            <p:cNvPr id="22" name="Group 22"/>
            <p:cNvGrpSpPr/>
            <p:nvPr/>
          </p:nvGrpSpPr>
          <p:grpSpPr>
            <a:xfrm>
              <a:off x="546119" y="463112"/>
              <a:ext cx="1722180" cy="2003992"/>
              <a:chOff x="0" y="0"/>
              <a:chExt cx="698500" cy="812800"/>
            </a:xfrm>
          </p:grpSpPr>
          <p:sp>
            <p:nvSpPr>
              <p:cNvPr id="23" name="Freeform 23"/>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663312"/>
              </a:solidFill>
            </p:spPr>
          </p:sp>
          <p:sp>
            <p:nvSpPr>
              <p:cNvPr id="24" name="TextBox 24"/>
              <p:cNvSpPr txBox="1"/>
              <p:nvPr/>
            </p:nvSpPr>
            <p:spPr>
              <a:xfrm>
                <a:off x="0" y="101600"/>
                <a:ext cx="698500" cy="571500"/>
              </a:xfrm>
              <a:prstGeom prst="rect">
                <a:avLst/>
              </a:prstGeom>
            </p:spPr>
            <p:txBody>
              <a:bodyPr lIns="50800" tIns="50800" rIns="50800" bIns="50800" rtlCol="0" anchor="ctr"/>
              <a:lstStyle/>
              <a:p>
                <a:pPr algn="ctr">
                  <a:lnSpc>
                    <a:spcPts val="2660"/>
                  </a:lnSpc>
                </a:pPr>
                <a:endParaRPr/>
              </a:p>
            </p:txBody>
          </p:sp>
        </p:grpSp>
        <p:sp>
          <p:nvSpPr>
            <p:cNvPr id="25" name="TextBox 25"/>
            <p:cNvSpPr txBox="1"/>
            <p:nvPr/>
          </p:nvSpPr>
          <p:spPr>
            <a:xfrm>
              <a:off x="546119" y="927764"/>
              <a:ext cx="1722180" cy="1284238"/>
            </a:xfrm>
            <a:prstGeom prst="rect">
              <a:avLst/>
            </a:prstGeom>
          </p:spPr>
          <p:txBody>
            <a:bodyPr lIns="0" tIns="0" rIns="0" bIns="0" rtlCol="0" anchor="t">
              <a:spAutoFit/>
            </a:bodyPr>
            <a:lstStyle/>
            <a:p>
              <a:pPr algn="ctr">
                <a:lnSpc>
                  <a:spcPts val="6694"/>
                </a:lnSpc>
              </a:pPr>
              <a:r>
                <a:rPr lang="en-US" sz="7356">
                  <a:solidFill>
                    <a:srgbClr val="663312"/>
                  </a:solidFill>
                  <a:latin typeface="Modak"/>
                  <a:ea typeface="Modak"/>
                  <a:cs typeface="Modak"/>
                  <a:sym typeface="Modak"/>
                </a:rPr>
                <a:t>1</a:t>
              </a:r>
            </a:p>
          </p:txBody>
        </p:sp>
      </p:grpSp>
      <p:grpSp>
        <p:nvGrpSpPr>
          <p:cNvPr id="26" name="Group 26"/>
          <p:cNvGrpSpPr/>
          <p:nvPr/>
        </p:nvGrpSpPr>
        <p:grpSpPr>
          <a:xfrm>
            <a:off x="3809052" y="5795635"/>
            <a:ext cx="13535140" cy="2197662"/>
            <a:chOff x="0" y="0"/>
            <a:chExt cx="4274726" cy="694075"/>
          </a:xfrm>
        </p:grpSpPr>
        <p:sp>
          <p:nvSpPr>
            <p:cNvPr id="27" name="Freeform 27"/>
            <p:cNvSpPr/>
            <p:nvPr/>
          </p:nvSpPr>
          <p:spPr>
            <a:xfrm>
              <a:off x="0" y="0"/>
              <a:ext cx="4274726" cy="694075"/>
            </a:xfrm>
            <a:custGeom>
              <a:avLst/>
              <a:gdLst/>
              <a:ahLst/>
              <a:cxnLst/>
              <a:rect l="l" t="t" r="r" b="b"/>
              <a:pathLst>
                <a:path w="4274726" h="694075">
                  <a:moveTo>
                    <a:pt x="29171" y="0"/>
                  </a:moveTo>
                  <a:lnTo>
                    <a:pt x="4245554" y="0"/>
                  </a:lnTo>
                  <a:cubicBezTo>
                    <a:pt x="4261665" y="0"/>
                    <a:pt x="4274726" y="13060"/>
                    <a:pt x="4274726" y="29171"/>
                  </a:cubicBezTo>
                  <a:lnTo>
                    <a:pt x="4274726" y="664904"/>
                  </a:lnTo>
                  <a:cubicBezTo>
                    <a:pt x="4274726" y="672640"/>
                    <a:pt x="4271652" y="680060"/>
                    <a:pt x="4266182" y="685531"/>
                  </a:cubicBezTo>
                  <a:cubicBezTo>
                    <a:pt x="4260711" y="691001"/>
                    <a:pt x="4253291" y="694075"/>
                    <a:pt x="4245554" y="694075"/>
                  </a:cubicBezTo>
                  <a:lnTo>
                    <a:pt x="29171" y="694075"/>
                  </a:lnTo>
                  <a:cubicBezTo>
                    <a:pt x="21435" y="694075"/>
                    <a:pt x="14015" y="691001"/>
                    <a:pt x="8544" y="685531"/>
                  </a:cubicBezTo>
                  <a:cubicBezTo>
                    <a:pt x="3073" y="680060"/>
                    <a:pt x="0" y="672640"/>
                    <a:pt x="0" y="664904"/>
                  </a:cubicBezTo>
                  <a:lnTo>
                    <a:pt x="0" y="29171"/>
                  </a:lnTo>
                  <a:cubicBezTo>
                    <a:pt x="0" y="21435"/>
                    <a:pt x="3073" y="14015"/>
                    <a:pt x="8544" y="8544"/>
                  </a:cubicBezTo>
                  <a:cubicBezTo>
                    <a:pt x="14015" y="3073"/>
                    <a:pt x="21435" y="0"/>
                    <a:pt x="29171" y="0"/>
                  </a:cubicBezTo>
                  <a:close/>
                </a:path>
              </a:pathLst>
            </a:custGeom>
            <a:solidFill>
              <a:srgbClr val="EFDABB"/>
            </a:solidFill>
          </p:spPr>
          <p:txBody>
            <a:bodyPr/>
            <a:lstStyle/>
            <a:p>
              <a:endParaRPr lang="en-GB" dirty="0"/>
            </a:p>
          </p:txBody>
        </p:sp>
        <p:sp>
          <p:nvSpPr>
            <p:cNvPr id="28" name="TextBox 28"/>
            <p:cNvSpPr txBox="1"/>
            <p:nvPr/>
          </p:nvSpPr>
          <p:spPr>
            <a:xfrm>
              <a:off x="0" y="-38100"/>
              <a:ext cx="4274726" cy="732175"/>
            </a:xfrm>
            <a:prstGeom prst="rect">
              <a:avLst/>
            </a:prstGeom>
          </p:spPr>
          <p:txBody>
            <a:bodyPr lIns="42364" tIns="42364" rIns="42364" bIns="42364" rtlCol="0" anchor="ctr"/>
            <a:lstStyle/>
            <a:p>
              <a:pPr algn="ctr">
                <a:lnSpc>
                  <a:spcPts val="2660"/>
                </a:lnSpc>
                <a:spcBef>
                  <a:spcPct val="0"/>
                </a:spcBef>
              </a:pPr>
              <a:endParaRPr/>
            </a:p>
          </p:txBody>
        </p:sp>
      </p:grpSp>
      <p:grpSp>
        <p:nvGrpSpPr>
          <p:cNvPr id="29" name="Group 29"/>
          <p:cNvGrpSpPr/>
          <p:nvPr/>
        </p:nvGrpSpPr>
        <p:grpSpPr>
          <a:xfrm>
            <a:off x="4218642" y="6142969"/>
            <a:ext cx="1291635" cy="1502994"/>
            <a:chOff x="0" y="0"/>
            <a:chExt cx="698500" cy="812800"/>
          </a:xfrm>
        </p:grpSpPr>
        <p:sp>
          <p:nvSpPr>
            <p:cNvPr id="30" name="Freeform 30"/>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663312"/>
            </a:solidFill>
          </p:spPr>
        </p:sp>
        <p:sp>
          <p:nvSpPr>
            <p:cNvPr id="31" name="TextBox 31"/>
            <p:cNvSpPr txBox="1"/>
            <p:nvPr/>
          </p:nvSpPr>
          <p:spPr>
            <a:xfrm>
              <a:off x="0" y="101600"/>
              <a:ext cx="698500" cy="571500"/>
            </a:xfrm>
            <a:prstGeom prst="rect">
              <a:avLst/>
            </a:prstGeom>
          </p:spPr>
          <p:txBody>
            <a:bodyPr lIns="67038" tIns="67038" rIns="67038" bIns="67038" rtlCol="0" anchor="ctr"/>
            <a:lstStyle/>
            <a:p>
              <a:pPr algn="ctr">
                <a:lnSpc>
                  <a:spcPts val="2660"/>
                </a:lnSpc>
              </a:pPr>
              <a:endParaRPr/>
            </a:p>
          </p:txBody>
        </p:sp>
      </p:grpSp>
      <p:sp>
        <p:nvSpPr>
          <p:cNvPr id="32" name="Freeform 32"/>
          <p:cNvSpPr/>
          <p:nvPr/>
        </p:nvSpPr>
        <p:spPr>
          <a:xfrm>
            <a:off x="14900880" y="1170049"/>
            <a:ext cx="3063656" cy="3080458"/>
          </a:xfrm>
          <a:custGeom>
            <a:avLst/>
            <a:gdLst/>
            <a:ahLst/>
            <a:cxnLst/>
            <a:rect l="l" t="t" r="r" b="b"/>
            <a:pathLst>
              <a:path w="3063656" h="3080458">
                <a:moveTo>
                  <a:pt x="0" y="0"/>
                </a:moveTo>
                <a:lnTo>
                  <a:pt x="3063656" y="0"/>
                </a:lnTo>
                <a:lnTo>
                  <a:pt x="3063656" y="3080458"/>
                </a:lnTo>
                <a:lnTo>
                  <a:pt x="0" y="30804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3" name="TextBox 33"/>
          <p:cNvSpPr txBox="1"/>
          <p:nvPr/>
        </p:nvSpPr>
        <p:spPr>
          <a:xfrm>
            <a:off x="-341489" y="1281881"/>
            <a:ext cx="17070750" cy="2366032"/>
          </a:xfrm>
          <a:prstGeom prst="rect">
            <a:avLst/>
          </a:prstGeom>
        </p:spPr>
        <p:txBody>
          <a:bodyPr wrap="square" lIns="0" tIns="0" rIns="0" bIns="0" rtlCol="0" anchor="t">
            <a:spAutoFit/>
          </a:bodyPr>
          <a:lstStyle/>
          <a:p>
            <a:pPr algn="ctr">
              <a:lnSpc>
                <a:spcPts val="9009"/>
              </a:lnSpc>
            </a:pPr>
            <a:r>
              <a:rPr lang="en-US" sz="9000" dirty="0">
                <a:solidFill>
                  <a:srgbClr val="663312"/>
                </a:solidFill>
                <a:latin typeface="Modak"/>
                <a:ea typeface="Modak"/>
                <a:cs typeface="Modak"/>
                <a:sym typeface="Modak"/>
              </a:rPr>
              <a:t>Session 3: How to Bee Assertive!</a:t>
            </a:r>
          </a:p>
        </p:txBody>
      </p:sp>
      <p:sp>
        <p:nvSpPr>
          <p:cNvPr id="34" name="TextBox 34"/>
          <p:cNvSpPr txBox="1"/>
          <p:nvPr/>
        </p:nvSpPr>
        <p:spPr>
          <a:xfrm>
            <a:off x="6097968" y="5896521"/>
            <a:ext cx="10631293" cy="3139321"/>
          </a:xfrm>
          <a:prstGeom prst="rect">
            <a:avLst/>
          </a:prstGeom>
        </p:spPr>
        <p:txBody>
          <a:bodyPr lIns="0" tIns="0" rIns="0" bIns="0" rtlCol="0" anchor="t">
            <a:spAutoFit/>
          </a:bodyPr>
          <a:lstStyle/>
          <a:p>
            <a:pPr algn="ct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Activities:</a:t>
            </a:r>
          </a:p>
          <a:p>
            <a:pPr algn="ct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Role play scenarios and case studies</a:t>
            </a:r>
          </a:p>
          <a:p>
            <a:pPr algn="ct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Assertiveness cue cards</a:t>
            </a:r>
          </a:p>
          <a:p>
            <a:pPr algn="ct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Buzz Off! board game</a:t>
            </a:r>
          </a:p>
          <a:p>
            <a:pPr algn="ctr"/>
            <a:endPar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endParaRPr>
          </a:p>
          <a:p>
            <a:pPr algn="ctr"/>
            <a:endPar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endParaRPr>
          </a:p>
        </p:txBody>
      </p:sp>
      <p:sp>
        <p:nvSpPr>
          <p:cNvPr id="35" name="TextBox 35"/>
          <p:cNvSpPr txBox="1"/>
          <p:nvPr/>
        </p:nvSpPr>
        <p:spPr>
          <a:xfrm>
            <a:off x="4218642" y="6543845"/>
            <a:ext cx="1291635" cy="910791"/>
          </a:xfrm>
          <a:prstGeom prst="rect">
            <a:avLst/>
          </a:prstGeom>
        </p:spPr>
        <p:txBody>
          <a:bodyPr lIns="0" tIns="0" rIns="0" bIns="0" rtlCol="0" anchor="t">
            <a:spAutoFit/>
          </a:bodyPr>
          <a:lstStyle/>
          <a:p>
            <a:pPr algn="ctr">
              <a:lnSpc>
                <a:spcPts val="6694"/>
              </a:lnSpc>
            </a:pPr>
            <a:r>
              <a:rPr lang="en-US" sz="7356">
                <a:solidFill>
                  <a:srgbClr val="663312"/>
                </a:solidFill>
                <a:latin typeface="Modak"/>
                <a:ea typeface="Modak"/>
                <a:cs typeface="Modak"/>
                <a:sym typeface="Modak"/>
              </a:rPr>
              <a:t>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99632"/>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4900880"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0705595"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6510310"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2315025"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880260" y="8662669"/>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12625445"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265841"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1882707"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4031255" y="-279064"/>
            <a:ext cx="2571635" cy="1983442"/>
          </a:xfrm>
          <a:custGeom>
            <a:avLst/>
            <a:gdLst/>
            <a:ahLst/>
            <a:cxnLst/>
            <a:rect l="l" t="t" r="r" b="b"/>
            <a:pathLst>
              <a:path w="2571635" h="1983442">
                <a:moveTo>
                  <a:pt x="0" y="0"/>
                </a:moveTo>
                <a:lnTo>
                  <a:pt x="2571634" y="0"/>
                </a:lnTo>
                <a:lnTo>
                  <a:pt x="2571634"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6179802"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8328350"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a:off x="10476898"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14772558" y="-279064"/>
            <a:ext cx="2571635" cy="1983442"/>
          </a:xfrm>
          <a:custGeom>
            <a:avLst/>
            <a:gdLst/>
            <a:ahLst/>
            <a:cxnLst/>
            <a:rect l="l" t="t" r="r" b="b"/>
            <a:pathLst>
              <a:path w="2571635" h="1983442">
                <a:moveTo>
                  <a:pt x="0" y="0"/>
                </a:moveTo>
                <a:lnTo>
                  <a:pt x="2571634" y="0"/>
                </a:lnTo>
                <a:lnTo>
                  <a:pt x="2571634"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a:off x="16919670"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7" name="Group 17"/>
          <p:cNvGrpSpPr/>
          <p:nvPr/>
        </p:nvGrpSpPr>
        <p:grpSpPr>
          <a:xfrm>
            <a:off x="1028700" y="3211995"/>
            <a:ext cx="13535140" cy="2661916"/>
            <a:chOff x="0" y="0"/>
            <a:chExt cx="18046854" cy="3549221"/>
          </a:xfrm>
        </p:grpSpPr>
        <p:grpSp>
          <p:nvGrpSpPr>
            <p:cNvPr id="18" name="Group 18"/>
            <p:cNvGrpSpPr/>
            <p:nvPr/>
          </p:nvGrpSpPr>
          <p:grpSpPr>
            <a:xfrm>
              <a:off x="0" y="0"/>
              <a:ext cx="18046854" cy="2930215"/>
              <a:chOff x="0" y="0"/>
              <a:chExt cx="4274726" cy="694075"/>
            </a:xfrm>
          </p:grpSpPr>
          <p:sp>
            <p:nvSpPr>
              <p:cNvPr id="19" name="Freeform 19"/>
              <p:cNvSpPr/>
              <p:nvPr/>
            </p:nvSpPr>
            <p:spPr>
              <a:xfrm>
                <a:off x="0" y="0"/>
                <a:ext cx="4274726" cy="694075"/>
              </a:xfrm>
              <a:custGeom>
                <a:avLst/>
                <a:gdLst/>
                <a:ahLst/>
                <a:cxnLst/>
                <a:rect l="l" t="t" r="r" b="b"/>
                <a:pathLst>
                  <a:path w="4274726" h="694075">
                    <a:moveTo>
                      <a:pt x="38496" y="0"/>
                    </a:moveTo>
                    <a:lnTo>
                      <a:pt x="4236230" y="0"/>
                    </a:lnTo>
                    <a:cubicBezTo>
                      <a:pt x="4257491" y="0"/>
                      <a:pt x="4274726" y="17235"/>
                      <a:pt x="4274726" y="38496"/>
                    </a:cubicBezTo>
                    <a:lnTo>
                      <a:pt x="4274726" y="655579"/>
                    </a:lnTo>
                    <a:cubicBezTo>
                      <a:pt x="4274726" y="676840"/>
                      <a:pt x="4257491" y="694075"/>
                      <a:pt x="4236230" y="694075"/>
                    </a:cubicBezTo>
                    <a:lnTo>
                      <a:pt x="38496" y="694075"/>
                    </a:lnTo>
                    <a:cubicBezTo>
                      <a:pt x="17235" y="694075"/>
                      <a:pt x="0" y="676840"/>
                      <a:pt x="0" y="655579"/>
                    </a:cubicBezTo>
                    <a:lnTo>
                      <a:pt x="0" y="38496"/>
                    </a:lnTo>
                    <a:cubicBezTo>
                      <a:pt x="0" y="17235"/>
                      <a:pt x="17235" y="0"/>
                      <a:pt x="38496" y="0"/>
                    </a:cubicBezTo>
                    <a:close/>
                  </a:path>
                </a:pathLst>
              </a:custGeom>
              <a:solidFill>
                <a:srgbClr val="EFDABB"/>
              </a:solidFill>
            </p:spPr>
          </p:sp>
          <p:sp>
            <p:nvSpPr>
              <p:cNvPr id="20" name="TextBox 20"/>
              <p:cNvSpPr txBox="1"/>
              <p:nvPr/>
            </p:nvSpPr>
            <p:spPr>
              <a:xfrm>
                <a:off x="0" y="-38100"/>
                <a:ext cx="4274726" cy="732175"/>
              </a:xfrm>
              <a:prstGeom prst="rect">
                <a:avLst/>
              </a:prstGeom>
            </p:spPr>
            <p:txBody>
              <a:bodyPr lIns="32102" tIns="32102" rIns="32102" bIns="32102" rtlCol="0" anchor="ctr"/>
              <a:lstStyle/>
              <a:p>
                <a:pPr algn="ctr">
                  <a:lnSpc>
                    <a:spcPts val="2660"/>
                  </a:lnSpc>
                  <a:spcBef>
                    <a:spcPct val="0"/>
                  </a:spcBef>
                </a:pPr>
                <a:endParaRPr/>
              </a:p>
            </p:txBody>
          </p:sp>
        </p:grpSp>
        <p:sp>
          <p:nvSpPr>
            <p:cNvPr id="21" name="TextBox 21"/>
            <p:cNvSpPr txBox="1"/>
            <p:nvPr/>
          </p:nvSpPr>
          <p:spPr>
            <a:xfrm>
              <a:off x="3001693" y="61087"/>
              <a:ext cx="14175057" cy="3488134"/>
            </a:xfrm>
            <a:prstGeom prst="rect">
              <a:avLst/>
            </a:prstGeom>
          </p:spPr>
          <p:txBody>
            <a:bodyPr lIns="0" tIns="0" rIns="0" bIns="0" rtlCol="0" anchor="t">
              <a:spAutoFit/>
            </a:bodyPr>
            <a:lstStyle/>
            <a:p>
              <a:pPr algn="l"/>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What are the qualities of a healthy friendship?</a:t>
              </a:r>
            </a:p>
            <a:p>
              <a:pPr algn="l"/>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How to deal with friendship issues/conflict</a:t>
              </a:r>
            </a:p>
            <a:p>
              <a:pPr algn="l"/>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Neurodivergent love languages </a:t>
              </a:r>
            </a:p>
            <a:p>
              <a:pPr algn="l"/>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Inclusive and kind friendships</a:t>
              </a:r>
            </a:p>
            <a:p>
              <a:pPr algn="l"/>
              <a:endPar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endParaRPr>
            </a:p>
          </p:txBody>
        </p:sp>
        <p:grpSp>
          <p:nvGrpSpPr>
            <p:cNvPr id="22" name="Group 22"/>
            <p:cNvGrpSpPr/>
            <p:nvPr/>
          </p:nvGrpSpPr>
          <p:grpSpPr>
            <a:xfrm>
              <a:off x="546119" y="463112"/>
              <a:ext cx="1722180" cy="2003992"/>
              <a:chOff x="0" y="0"/>
              <a:chExt cx="698500" cy="812800"/>
            </a:xfrm>
          </p:grpSpPr>
          <p:sp>
            <p:nvSpPr>
              <p:cNvPr id="23" name="Freeform 23"/>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663312"/>
              </a:solidFill>
            </p:spPr>
          </p:sp>
          <p:sp>
            <p:nvSpPr>
              <p:cNvPr id="24" name="TextBox 24"/>
              <p:cNvSpPr txBox="1"/>
              <p:nvPr/>
            </p:nvSpPr>
            <p:spPr>
              <a:xfrm>
                <a:off x="0" y="101600"/>
                <a:ext cx="698500" cy="571500"/>
              </a:xfrm>
              <a:prstGeom prst="rect">
                <a:avLst/>
              </a:prstGeom>
            </p:spPr>
            <p:txBody>
              <a:bodyPr lIns="50800" tIns="50800" rIns="50800" bIns="50800" rtlCol="0" anchor="ctr"/>
              <a:lstStyle/>
              <a:p>
                <a:pPr algn="ctr">
                  <a:lnSpc>
                    <a:spcPts val="2660"/>
                  </a:lnSpc>
                </a:pPr>
                <a:endParaRPr/>
              </a:p>
            </p:txBody>
          </p:sp>
        </p:grpSp>
        <p:sp>
          <p:nvSpPr>
            <p:cNvPr id="25" name="TextBox 25"/>
            <p:cNvSpPr txBox="1"/>
            <p:nvPr/>
          </p:nvSpPr>
          <p:spPr>
            <a:xfrm>
              <a:off x="546119" y="927764"/>
              <a:ext cx="1722180" cy="1284238"/>
            </a:xfrm>
            <a:prstGeom prst="rect">
              <a:avLst/>
            </a:prstGeom>
          </p:spPr>
          <p:txBody>
            <a:bodyPr lIns="0" tIns="0" rIns="0" bIns="0" rtlCol="0" anchor="t">
              <a:spAutoFit/>
            </a:bodyPr>
            <a:lstStyle/>
            <a:p>
              <a:pPr algn="ctr">
                <a:lnSpc>
                  <a:spcPts val="6694"/>
                </a:lnSpc>
              </a:pPr>
              <a:r>
                <a:rPr lang="en-US" sz="7356">
                  <a:solidFill>
                    <a:srgbClr val="663312"/>
                  </a:solidFill>
                  <a:latin typeface="Modak"/>
                  <a:ea typeface="Modak"/>
                  <a:cs typeface="Modak"/>
                  <a:sym typeface="Modak"/>
                </a:rPr>
                <a:t>1</a:t>
              </a:r>
            </a:p>
          </p:txBody>
        </p:sp>
      </p:grpSp>
      <p:grpSp>
        <p:nvGrpSpPr>
          <p:cNvPr id="26" name="Group 26"/>
          <p:cNvGrpSpPr/>
          <p:nvPr/>
        </p:nvGrpSpPr>
        <p:grpSpPr>
          <a:xfrm>
            <a:off x="3809052" y="5727405"/>
            <a:ext cx="13793147" cy="3080458"/>
            <a:chOff x="0" y="0"/>
            <a:chExt cx="4274726" cy="694075"/>
          </a:xfrm>
        </p:grpSpPr>
        <p:sp>
          <p:nvSpPr>
            <p:cNvPr id="27" name="Freeform 27"/>
            <p:cNvSpPr/>
            <p:nvPr/>
          </p:nvSpPr>
          <p:spPr>
            <a:xfrm>
              <a:off x="0" y="0"/>
              <a:ext cx="4274726" cy="694075"/>
            </a:xfrm>
            <a:custGeom>
              <a:avLst/>
              <a:gdLst/>
              <a:ahLst/>
              <a:cxnLst/>
              <a:rect l="l" t="t" r="r" b="b"/>
              <a:pathLst>
                <a:path w="4274726" h="694075">
                  <a:moveTo>
                    <a:pt x="29171" y="0"/>
                  </a:moveTo>
                  <a:lnTo>
                    <a:pt x="4245554" y="0"/>
                  </a:lnTo>
                  <a:cubicBezTo>
                    <a:pt x="4261665" y="0"/>
                    <a:pt x="4274726" y="13060"/>
                    <a:pt x="4274726" y="29171"/>
                  </a:cubicBezTo>
                  <a:lnTo>
                    <a:pt x="4274726" y="664904"/>
                  </a:lnTo>
                  <a:cubicBezTo>
                    <a:pt x="4274726" y="672640"/>
                    <a:pt x="4271652" y="680060"/>
                    <a:pt x="4266182" y="685531"/>
                  </a:cubicBezTo>
                  <a:cubicBezTo>
                    <a:pt x="4260711" y="691001"/>
                    <a:pt x="4253291" y="694075"/>
                    <a:pt x="4245554" y="694075"/>
                  </a:cubicBezTo>
                  <a:lnTo>
                    <a:pt x="29171" y="694075"/>
                  </a:lnTo>
                  <a:cubicBezTo>
                    <a:pt x="21435" y="694075"/>
                    <a:pt x="14015" y="691001"/>
                    <a:pt x="8544" y="685531"/>
                  </a:cubicBezTo>
                  <a:cubicBezTo>
                    <a:pt x="3073" y="680060"/>
                    <a:pt x="0" y="672640"/>
                    <a:pt x="0" y="664904"/>
                  </a:cubicBezTo>
                  <a:lnTo>
                    <a:pt x="0" y="29171"/>
                  </a:lnTo>
                  <a:cubicBezTo>
                    <a:pt x="0" y="21435"/>
                    <a:pt x="3073" y="14015"/>
                    <a:pt x="8544" y="8544"/>
                  </a:cubicBezTo>
                  <a:cubicBezTo>
                    <a:pt x="14015" y="3073"/>
                    <a:pt x="21435" y="0"/>
                    <a:pt x="29171" y="0"/>
                  </a:cubicBezTo>
                  <a:close/>
                </a:path>
              </a:pathLst>
            </a:custGeom>
            <a:solidFill>
              <a:srgbClr val="EFDABB"/>
            </a:solidFill>
          </p:spPr>
          <p:txBody>
            <a:bodyPr/>
            <a:lstStyle/>
            <a:p>
              <a:endParaRPr lang="en-GB" dirty="0"/>
            </a:p>
          </p:txBody>
        </p:sp>
        <p:sp>
          <p:nvSpPr>
            <p:cNvPr id="28" name="TextBox 28"/>
            <p:cNvSpPr txBox="1"/>
            <p:nvPr/>
          </p:nvSpPr>
          <p:spPr>
            <a:xfrm>
              <a:off x="0" y="-38100"/>
              <a:ext cx="4274726" cy="732175"/>
            </a:xfrm>
            <a:prstGeom prst="rect">
              <a:avLst/>
            </a:prstGeom>
          </p:spPr>
          <p:txBody>
            <a:bodyPr lIns="42364" tIns="42364" rIns="42364" bIns="42364" rtlCol="0" anchor="ctr"/>
            <a:lstStyle/>
            <a:p>
              <a:pPr algn="ctr">
                <a:lnSpc>
                  <a:spcPts val="2660"/>
                </a:lnSpc>
                <a:spcBef>
                  <a:spcPct val="0"/>
                </a:spcBef>
              </a:pPr>
              <a:endParaRPr/>
            </a:p>
          </p:txBody>
        </p:sp>
      </p:grpSp>
      <p:grpSp>
        <p:nvGrpSpPr>
          <p:cNvPr id="29" name="Group 29"/>
          <p:cNvGrpSpPr/>
          <p:nvPr/>
        </p:nvGrpSpPr>
        <p:grpSpPr>
          <a:xfrm>
            <a:off x="4218642" y="6142969"/>
            <a:ext cx="1291635" cy="1502994"/>
            <a:chOff x="0" y="0"/>
            <a:chExt cx="698500" cy="812800"/>
          </a:xfrm>
        </p:grpSpPr>
        <p:sp>
          <p:nvSpPr>
            <p:cNvPr id="30" name="Freeform 30"/>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663312"/>
            </a:solidFill>
          </p:spPr>
        </p:sp>
        <p:sp>
          <p:nvSpPr>
            <p:cNvPr id="31" name="TextBox 31"/>
            <p:cNvSpPr txBox="1"/>
            <p:nvPr/>
          </p:nvSpPr>
          <p:spPr>
            <a:xfrm>
              <a:off x="0" y="101600"/>
              <a:ext cx="698500" cy="571500"/>
            </a:xfrm>
            <a:prstGeom prst="rect">
              <a:avLst/>
            </a:prstGeom>
          </p:spPr>
          <p:txBody>
            <a:bodyPr lIns="67038" tIns="67038" rIns="67038" bIns="67038" rtlCol="0" anchor="ctr"/>
            <a:lstStyle/>
            <a:p>
              <a:pPr algn="ctr">
                <a:lnSpc>
                  <a:spcPts val="2660"/>
                </a:lnSpc>
              </a:pPr>
              <a:endParaRPr/>
            </a:p>
          </p:txBody>
        </p:sp>
      </p:grpSp>
      <p:sp>
        <p:nvSpPr>
          <p:cNvPr id="32" name="Freeform 32"/>
          <p:cNvSpPr/>
          <p:nvPr/>
        </p:nvSpPr>
        <p:spPr>
          <a:xfrm>
            <a:off x="14900880" y="1170049"/>
            <a:ext cx="3063656" cy="3080458"/>
          </a:xfrm>
          <a:custGeom>
            <a:avLst/>
            <a:gdLst/>
            <a:ahLst/>
            <a:cxnLst/>
            <a:rect l="l" t="t" r="r" b="b"/>
            <a:pathLst>
              <a:path w="3063656" h="3080458">
                <a:moveTo>
                  <a:pt x="0" y="0"/>
                </a:moveTo>
                <a:lnTo>
                  <a:pt x="3063656" y="0"/>
                </a:lnTo>
                <a:lnTo>
                  <a:pt x="3063656" y="3080458"/>
                </a:lnTo>
                <a:lnTo>
                  <a:pt x="0" y="30804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3" name="TextBox 33"/>
          <p:cNvSpPr txBox="1"/>
          <p:nvPr/>
        </p:nvSpPr>
        <p:spPr>
          <a:xfrm>
            <a:off x="-341489" y="1281881"/>
            <a:ext cx="17070750" cy="2366032"/>
          </a:xfrm>
          <a:prstGeom prst="rect">
            <a:avLst/>
          </a:prstGeom>
        </p:spPr>
        <p:txBody>
          <a:bodyPr wrap="square" lIns="0" tIns="0" rIns="0" bIns="0" rtlCol="0" anchor="t">
            <a:spAutoFit/>
          </a:bodyPr>
          <a:lstStyle/>
          <a:p>
            <a:pPr algn="ctr">
              <a:lnSpc>
                <a:spcPts val="9009"/>
              </a:lnSpc>
            </a:pPr>
            <a:r>
              <a:rPr lang="en-US" sz="9000" dirty="0">
                <a:solidFill>
                  <a:srgbClr val="663312"/>
                </a:solidFill>
                <a:latin typeface="Modak"/>
                <a:ea typeface="Modak"/>
                <a:cs typeface="Modak"/>
                <a:sym typeface="Modak"/>
              </a:rPr>
              <a:t>Session 4: Bee-</a:t>
            </a:r>
            <a:r>
              <a:rPr lang="en-US" sz="9000" dirty="0" err="1">
                <a:solidFill>
                  <a:srgbClr val="663312"/>
                </a:solidFill>
                <a:latin typeface="Modak"/>
                <a:ea typeface="Modak"/>
                <a:cs typeface="Modak"/>
                <a:sym typeface="Modak"/>
              </a:rPr>
              <a:t>ing</a:t>
            </a:r>
            <a:r>
              <a:rPr lang="en-US" sz="9000" dirty="0">
                <a:solidFill>
                  <a:srgbClr val="663312"/>
                </a:solidFill>
                <a:latin typeface="Modak"/>
                <a:ea typeface="Modak"/>
                <a:cs typeface="Modak"/>
                <a:sym typeface="Modak"/>
              </a:rPr>
              <a:t> a Great Friend</a:t>
            </a:r>
          </a:p>
        </p:txBody>
      </p:sp>
      <p:sp>
        <p:nvSpPr>
          <p:cNvPr id="34" name="TextBox 34"/>
          <p:cNvSpPr txBox="1"/>
          <p:nvPr/>
        </p:nvSpPr>
        <p:spPr>
          <a:xfrm>
            <a:off x="6097968" y="5863864"/>
            <a:ext cx="10631293" cy="3662541"/>
          </a:xfrm>
          <a:prstGeom prst="rect">
            <a:avLst/>
          </a:prstGeom>
        </p:spPr>
        <p:txBody>
          <a:bodyPr lIns="0" tIns="0" rIns="0" bIns="0" rtlCol="0" anchor="t">
            <a:spAutoFit/>
          </a:bodyPr>
          <a:lstStyle/>
          <a:p>
            <a:pPr algn="ct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Activities:</a:t>
            </a:r>
          </a:p>
          <a:p>
            <a:pPr algn="ct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Inclusive Friendships</a:t>
            </a:r>
          </a:p>
          <a:p>
            <a:pPr algn="ct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Bestie or bully?</a:t>
            </a:r>
          </a:p>
          <a:p>
            <a:pPr algn="ct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Role play scenarios and conflict resolution cards</a:t>
            </a:r>
          </a:p>
          <a:p>
            <a:pPr algn="ct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Penguin Pebbles game and love language craft</a:t>
            </a:r>
          </a:p>
          <a:p>
            <a:pPr algn="ctr"/>
            <a:endPar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endParaRPr>
          </a:p>
          <a:p>
            <a:pPr algn="ctr"/>
            <a:endPar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endParaRPr>
          </a:p>
        </p:txBody>
      </p:sp>
      <p:sp>
        <p:nvSpPr>
          <p:cNvPr id="35" name="TextBox 35"/>
          <p:cNvSpPr txBox="1"/>
          <p:nvPr/>
        </p:nvSpPr>
        <p:spPr>
          <a:xfrm>
            <a:off x="4218642" y="6543845"/>
            <a:ext cx="1291635" cy="910791"/>
          </a:xfrm>
          <a:prstGeom prst="rect">
            <a:avLst/>
          </a:prstGeom>
        </p:spPr>
        <p:txBody>
          <a:bodyPr lIns="0" tIns="0" rIns="0" bIns="0" rtlCol="0" anchor="t">
            <a:spAutoFit/>
          </a:bodyPr>
          <a:lstStyle/>
          <a:p>
            <a:pPr algn="ctr">
              <a:lnSpc>
                <a:spcPts val="6694"/>
              </a:lnSpc>
            </a:pPr>
            <a:r>
              <a:rPr lang="en-US" sz="7356">
                <a:solidFill>
                  <a:srgbClr val="663312"/>
                </a:solidFill>
                <a:latin typeface="Modak"/>
                <a:ea typeface="Modak"/>
                <a:cs typeface="Modak"/>
                <a:sym typeface="Modak"/>
              </a:rPr>
              <a:t>2</a:t>
            </a:r>
          </a:p>
        </p:txBody>
      </p:sp>
    </p:spTree>
    <p:extLst>
      <p:ext uri="{BB962C8B-B14F-4D97-AF65-F5344CB8AC3E}">
        <p14:creationId xmlns:p14="http://schemas.microsoft.com/office/powerpoint/2010/main" val="3183344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99632"/>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4900880"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0705595"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6510310"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2315025"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880260" y="8662669"/>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12625445"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265841"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1882707"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4031255" y="-279064"/>
            <a:ext cx="2571635" cy="1983442"/>
          </a:xfrm>
          <a:custGeom>
            <a:avLst/>
            <a:gdLst/>
            <a:ahLst/>
            <a:cxnLst/>
            <a:rect l="l" t="t" r="r" b="b"/>
            <a:pathLst>
              <a:path w="2571635" h="1983442">
                <a:moveTo>
                  <a:pt x="0" y="0"/>
                </a:moveTo>
                <a:lnTo>
                  <a:pt x="2571634" y="0"/>
                </a:lnTo>
                <a:lnTo>
                  <a:pt x="2571634"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6179802"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8328350"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a:off x="10476898"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14772558" y="-279064"/>
            <a:ext cx="2571635" cy="1983442"/>
          </a:xfrm>
          <a:custGeom>
            <a:avLst/>
            <a:gdLst/>
            <a:ahLst/>
            <a:cxnLst/>
            <a:rect l="l" t="t" r="r" b="b"/>
            <a:pathLst>
              <a:path w="2571635" h="1983442">
                <a:moveTo>
                  <a:pt x="0" y="0"/>
                </a:moveTo>
                <a:lnTo>
                  <a:pt x="2571634" y="0"/>
                </a:lnTo>
                <a:lnTo>
                  <a:pt x="2571634"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a:off x="16919670"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7" name="Group 17"/>
          <p:cNvGrpSpPr/>
          <p:nvPr/>
        </p:nvGrpSpPr>
        <p:grpSpPr>
          <a:xfrm>
            <a:off x="1028700" y="3211995"/>
            <a:ext cx="13535140" cy="2197662"/>
            <a:chOff x="0" y="0"/>
            <a:chExt cx="18046854" cy="2930215"/>
          </a:xfrm>
        </p:grpSpPr>
        <p:grpSp>
          <p:nvGrpSpPr>
            <p:cNvPr id="18" name="Group 18"/>
            <p:cNvGrpSpPr/>
            <p:nvPr/>
          </p:nvGrpSpPr>
          <p:grpSpPr>
            <a:xfrm>
              <a:off x="0" y="0"/>
              <a:ext cx="18046854" cy="2930215"/>
              <a:chOff x="0" y="0"/>
              <a:chExt cx="4274726" cy="694075"/>
            </a:xfrm>
          </p:grpSpPr>
          <p:sp>
            <p:nvSpPr>
              <p:cNvPr id="19" name="Freeform 19"/>
              <p:cNvSpPr/>
              <p:nvPr/>
            </p:nvSpPr>
            <p:spPr>
              <a:xfrm>
                <a:off x="0" y="0"/>
                <a:ext cx="4274726" cy="694075"/>
              </a:xfrm>
              <a:custGeom>
                <a:avLst/>
                <a:gdLst/>
                <a:ahLst/>
                <a:cxnLst/>
                <a:rect l="l" t="t" r="r" b="b"/>
                <a:pathLst>
                  <a:path w="4274726" h="694075">
                    <a:moveTo>
                      <a:pt x="38496" y="0"/>
                    </a:moveTo>
                    <a:lnTo>
                      <a:pt x="4236230" y="0"/>
                    </a:lnTo>
                    <a:cubicBezTo>
                      <a:pt x="4257491" y="0"/>
                      <a:pt x="4274726" y="17235"/>
                      <a:pt x="4274726" y="38496"/>
                    </a:cubicBezTo>
                    <a:lnTo>
                      <a:pt x="4274726" y="655579"/>
                    </a:lnTo>
                    <a:cubicBezTo>
                      <a:pt x="4274726" y="676840"/>
                      <a:pt x="4257491" y="694075"/>
                      <a:pt x="4236230" y="694075"/>
                    </a:cubicBezTo>
                    <a:lnTo>
                      <a:pt x="38496" y="694075"/>
                    </a:lnTo>
                    <a:cubicBezTo>
                      <a:pt x="17235" y="694075"/>
                      <a:pt x="0" y="676840"/>
                      <a:pt x="0" y="655579"/>
                    </a:cubicBezTo>
                    <a:lnTo>
                      <a:pt x="0" y="38496"/>
                    </a:lnTo>
                    <a:cubicBezTo>
                      <a:pt x="0" y="17235"/>
                      <a:pt x="17235" y="0"/>
                      <a:pt x="38496" y="0"/>
                    </a:cubicBezTo>
                    <a:close/>
                  </a:path>
                </a:pathLst>
              </a:custGeom>
              <a:solidFill>
                <a:srgbClr val="EFDABB"/>
              </a:solidFill>
            </p:spPr>
            <p:txBody>
              <a:bodyPr/>
              <a:lstStyle/>
              <a:p>
                <a:endParaRPr lang="en-GB" dirty="0"/>
              </a:p>
            </p:txBody>
          </p:sp>
          <p:sp>
            <p:nvSpPr>
              <p:cNvPr id="20" name="TextBox 20"/>
              <p:cNvSpPr txBox="1"/>
              <p:nvPr/>
            </p:nvSpPr>
            <p:spPr>
              <a:xfrm>
                <a:off x="0" y="-38100"/>
                <a:ext cx="4274726" cy="732175"/>
              </a:xfrm>
              <a:prstGeom prst="rect">
                <a:avLst/>
              </a:prstGeom>
            </p:spPr>
            <p:txBody>
              <a:bodyPr lIns="32102" tIns="32102" rIns="32102" bIns="32102" rtlCol="0" anchor="ctr"/>
              <a:lstStyle/>
              <a:p>
                <a:pPr algn="ctr">
                  <a:lnSpc>
                    <a:spcPts val="2660"/>
                  </a:lnSpc>
                  <a:spcBef>
                    <a:spcPct val="0"/>
                  </a:spcBef>
                </a:pPr>
                <a:endParaRPr/>
              </a:p>
            </p:txBody>
          </p:sp>
        </p:grpSp>
        <p:sp>
          <p:nvSpPr>
            <p:cNvPr id="21" name="TextBox 21"/>
            <p:cNvSpPr txBox="1"/>
            <p:nvPr/>
          </p:nvSpPr>
          <p:spPr>
            <a:xfrm>
              <a:off x="3001693" y="61087"/>
              <a:ext cx="14175057" cy="697626"/>
            </a:xfrm>
            <a:prstGeom prst="rect">
              <a:avLst/>
            </a:prstGeom>
          </p:spPr>
          <p:txBody>
            <a:bodyPr lIns="0" tIns="0" rIns="0" bIns="0" rtlCol="0" anchor="t">
              <a:spAutoFit/>
            </a:bodyPr>
            <a:lstStyle/>
            <a:p>
              <a:pPr algn="l"/>
              <a:endPar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endParaRPr>
            </a:p>
          </p:txBody>
        </p:sp>
        <p:grpSp>
          <p:nvGrpSpPr>
            <p:cNvPr id="22" name="Group 22"/>
            <p:cNvGrpSpPr/>
            <p:nvPr/>
          </p:nvGrpSpPr>
          <p:grpSpPr>
            <a:xfrm>
              <a:off x="546119" y="463112"/>
              <a:ext cx="1722180" cy="2003992"/>
              <a:chOff x="0" y="0"/>
              <a:chExt cx="698500" cy="812800"/>
            </a:xfrm>
          </p:grpSpPr>
          <p:sp>
            <p:nvSpPr>
              <p:cNvPr id="23" name="Freeform 23"/>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663312"/>
              </a:solidFill>
            </p:spPr>
          </p:sp>
          <p:sp>
            <p:nvSpPr>
              <p:cNvPr id="24" name="TextBox 24"/>
              <p:cNvSpPr txBox="1"/>
              <p:nvPr/>
            </p:nvSpPr>
            <p:spPr>
              <a:xfrm>
                <a:off x="0" y="101600"/>
                <a:ext cx="698500" cy="571500"/>
              </a:xfrm>
              <a:prstGeom prst="rect">
                <a:avLst/>
              </a:prstGeom>
            </p:spPr>
            <p:txBody>
              <a:bodyPr lIns="50800" tIns="50800" rIns="50800" bIns="50800" rtlCol="0" anchor="ctr"/>
              <a:lstStyle/>
              <a:p>
                <a:pPr algn="ctr">
                  <a:lnSpc>
                    <a:spcPts val="2660"/>
                  </a:lnSpc>
                </a:pPr>
                <a:endParaRPr/>
              </a:p>
            </p:txBody>
          </p:sp>
        </p:grpSp>
        <p:sp>
          <p:nvSpPr>
            <p:cNvPr id="25" name="TextBox 25"/>
            <p:cNvSpPr txBox="1"/>
            <p:nvPr/>
          </p:nvSpPr>
          <p:spPr>
            <a:xfrm>
              <a:off x="546119" y="927764"/>
              <a:ext cx="1722180" cy="1284238"/>
            </a:xfrm>
            <a:prstGeom prst="rect">
              <a:avLst/>
            </a:prstGeom>
          </p:spPr>
          <p:txBody>
            <a:bodyPr lIns="0" tIns="0" rIns="0" bIns="0" rtlCol="0" anchor="t">
              <a:spAutoFit/>
            </a:bodyPr>
            <a:lstStyle/>
            <a:p>
              <a:pPr algn="ctr">
                <a:lnSpc>
                  <a:spcPts val="6694"/>
                </a:lnSpc>
              </a:pPr>
              <a:r>
                <a:rPr lang="en-US" sz="7356">
                  <a:solidFill>
                    <a:srgbClr val="663312"/>
                  </a:solidFill>
                  <a:latin typeface="Modak"/>
                  <a:ea typeface="Modak"/>
                  <a:cs typeface="Modak"/>
                  <a:sym typeface="Modak"/>
                </a:rPr>
                <a:t>1</a:t>
              </a:r>
            </a:p>
          </p:txBody>
        </p:sp>
      </p:grpSp>
      <p:grpSp>
        <p:nvGrpSpPr>
          <p:cNvPr id="26" name="Group 26"/>
          <p:cNvGrpSpPr/>
          <p:nvPr/>
        </p:nvGrpSpPr>
        <p:grpSpPr>
          <a:xfrm>
            <a:off x="3809053" y="5646822"/>
            <a:ext cx="13535140" cy="2851217"/>
            <a:chOff x="0" y="0"/>
            <a:chExt cx="4274726" cy="694075"/>
          </a:xfrm>
        </p:grpSpPr>
        <p:sp>
          <p:nvSpPr>
            <p:cNvPr id="27" name="Freeform 27"/>
            <p:cNvSpPr/>
            <p:nvPr/>
          </p:nvSpPr>
          <p:spPr>
            <a:xfrm>
              <a:off x="0" y="0"/>
              <a:ext cx="4274726" cy="694075"/>
            </a:xfrm>
            <a:custGeom>
              <a:avLst/>
              <a:gdLst/>
              <a:ahLst/>
              <a:cxnLst/>
              <a:rect l="l" t="t" r="r" b="b"/>
              <a:pathLst>
                <a:path w="4274726" h="694075">
                  <a:moveTo>
                    <a:pt x="29171" y="0"/>
                  </a:moveTo>
                  <a:lnTo>
                    <a:pt x="4245554" y="0"/>
                  </a:lnTo>
                  <a:cubicBezTo>
                    <a:pt x="4261665" y="0"/>
                    <a:pt x="4274726" y="13060"/>
                    <a:pt x="4274726" y="29171"/>
                  </a:cubicBezTo>
                  <a:lnTo>
                    <a:pt x="4274726" y="664904"/>
                  </a:lnTo>
                  <a:cubicBezTo>
                    <a:pt x="4274726" y="672640"/>
                    <a:pt x="4271652" y="680060"/>
                    <a:pt x="4266182" y="685531"/>
                  </a:cubicBezTo>
                  <a:cubicBezTo>
                    <a:pt x="4260711" y="691001"/>
                    <a:pt x="4253291" y="694075"/>
                    <a:pt x="4245554" y="694075"/>
                  </a:cubicBezTo>
                  <a:lnTo>
                    <a:pt x="29171" y="694075"/>
                  </a:lnTo>
                  <a:cubicBezTo>
                    <a:pt x="21435" y="694075"/>
                    <a:pt x="14015" y="691001"/>
                    <a:pt x="8544" y="685531"/>
                  </a:cubicBezTo>
                  <a:cubicBezTo>
                    <a:pt x="3073" y="680060"/>
                    <a:pt x="0" y="672640"/>
                    <a:pt x="0" y="664904"/>
                  </a:cubicBezTo>
                  <a:lnTo>
                    <a:pt x="0" y="29171"/>
                  </a:lnTo>
                  <a:cubicBezTo>
                    <a:pt x="0" y="21435"/>
                    <a:pt x="3073" y="14015"/>
                    <a:pt x="8544" y="8544"/>
                  </a:cubicBezTo>
                  <a:cubicBezTo>
                    <a:pt x="14015" y="3073"/>
                    <a:pt x="21435" y="0"/>
                    <a:pt x="29171" y="0"/>
                  </a:cubicBezTo>
                  <a:close/>
                </a:path>
              </a:pathLst>
            </a:custGeom>
            <a:solidFill>
              <a:srgbClr val="EFDABB"/>
            </a:solidFill>
          </p:spPr>
          <p:txBody>
            <a:bodyPr/>
            <a:lstStyle/>
            <a:p>
              <a:endParaRPr lang="en-GB" dirty="0"/>
            </a:p>
          </p:txBody>
        </p:sp>
        <p:sp>
          <p:nvSpPr>
            <p:cNvPr id="28" name="TextBox 28"/>
            <p:cNvSpPr txBox="1"/>
            <p:nvPr/>
          </p:nvSpPr>
          <p:spPr>
            <a:xfrm>
              <a:off x="0" y="-38100"/>
              <a:ext cx="4274726" cy="732175"/>
            </a:xfrm>
            <a:prstGeom prst="rect">
              <a:avLst/>
            </a:prstGeom>
          </p:spPr>
          <p:txBody>
            <a:bodyPr lIns="42364" tIns="42364" rIns="42364" bIns="42364" rtlCol="0" anchor="ctr"/>
            <a:lstStyle/>
            <a:p>
              <a:pPr algn="ctr">
                <a:lnSpc>
                  <a:spcPts val="2660"/>
                </a:lnSpc>
                <a:spcBef>
                  <a:spcPct val="0"/>
                </a:spcBef>
              </a:pPr>
              <a:endParaRPr/>
            </a:p>
          </p:txBody>
        </p:sp>
      </p:grpSp>
      <p:grpSp>
        <p:nvGrpSpPr>
          <p:cNvPr id="29" name="Group 29"/>
          <p:cNvGrpSpPr/>
          <p:nvPr/>
        </p:nvGrpSpPr>
        <p:grpSpPr>
          <a:xfrm>
            <a:off x="4218642" y="6142969"/>
            <a:ext cx="1291635" cy="1502994"/>
            <a:chOff x="0" y="0"/>
            <a:chExt cx="698500" cy="812800"/>
          </a:xfrm>
        </p:grpSpPr>
        <p:sp>
          <p:nvSpPr>
            <p:cNvPr id="30" name="Freeform 30"/>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663312"/>
            </a:solidFill>
          </p:spPr>
        </p:sp>
        <p:sp>
          <p:nvSpPr>
            <p:cNvPr id="31" name="TextBox 31"/>
            <p:cNvSpPr txBox="1"/>
            <p:nvPr/>
          </p:nvSpPr>
          <p:spPr>
            <a:xfrm>
              <a:off x="0" y="101600"/>
              <a:ext cx="698500" cy="571500"/>
            </a:xfrm>
            <a:prstGeom prst="rect">
              <a:avLst/>
            </a:prstGeom>
          </p:spPr>
          <p:txBody>
            <a:bodyPr lIns="67038" tIns="67038" rIns="67038" bIns="67038" rtlCol="0" anchor="ctr"/>
            <a:lstStyle/>
            <a:p>
              <a:pPr algn="ctr">
                <a:lnSpc>
                  <a:spcPts val="2660"/>
                </a:lnSpc>
              </a:pPr>
              <a:endParaRPr/>
            </a:p>
          </p:txBody>
        </p:sp>
      </p:grpSp>
      <p:sp>
        <p:nvSpPr>
          <p:cNvPr id="32" name="Freeform 32"/>
          <p:cNvSpPr/>
          <p:nvPr/>
        </p:nvSpPr>
        <p:spPr>
          <a:xfrm>
            <a:off x="14900880" y="1170049"/>
            <a:ext cx="3063656" cy="3080458"/>
          </a:xfrm>
          <a:custGeom>
            <a:avLst/>
            <a:gdLst/>
            <a:ahLst/>
            <a:cxnLst/>
            <a:rect l="l" t="t" r="r" b="b"/>
            <a:pathLst>
              <a:path w="3063656" h="3080458">
                <a:moveTo>
                  <a:pt x="0" y="0"/>
                </a:moveTo>
                <a:lnTo>
                  <a:pt x="3063656" y="0"/>
                </a:lnTo>
                <a:lnTo>
                  <a:pt x="3063656" y="3080458"/>
                </a:lnTo>
                <a:lnTo>
                  <a:pt x="0" y="30804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3" name="TextBox 33"/>
          <p:cNvSpPr txBox="1"/>
          <p:nvPr/>
        </p:nvSpPr>
        <p:spPr>
          <a:xfrm>
            <a:off x="-284000" y="1003390"/>
            <a:ext cx="17070750" cy="264687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600" dirty="0">
                <a:solidFill>
                  <a:srgbClr val="663312"/>
                </a:solidFill>
                <a:latin typeface="Modak"/>
                <a:ea typeface="Modak"/>
                <a:cs typeface="Modak"/>
                <a:sym typeface="Modak"/>
              </a:rPr>
              <a:t>Session 5: Consent and Body Boundaries</a:t>
            </a:r>
          </a:p>
        </p:txBody>
      </p:sp>
      <p:sp>
        <p:nvSpPr>
          <p:cNvPr id="34" name="TextBox 34"/>
          <p:cNvSpPr txBox="1"/>
          <p:nvPr/>
        </p:nvSpPr>
        <p:spPr>
          <a:xfrm>
            <a:off x="6097968" y="5863864"/>
            <a:ext cx="10631293" cy="1046440"/>
          </a:xfrm>
          <a:prstGeom prst="rect">
            <a:avLst/>
          </a:prstGeom>
        </p:spPr>
        <p:txBody>
          <a:bodyPr lIns="0" tIns="0" rIns="0" bIns="0" rtlCol="0" anchor="t">
            <a:spAutoFit/>
          </a:bodyPr>
          <a:lstStyle/>
          <a:p>
            <a:pPr algn="ctr"/>
            <a:endPar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endParaRPr>
          </a:p>
          <a:p>
            <a:pPr algn="ctr"/>
            <a:endPar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endParaRPr>
          </a:p>
        </p:txBody>
      </p:sp>
      <p:sp>
        <p:nvSpPr>
          <p:cNvPr id="35" name="TextBox 35"/>
          <p:cNvSpPr txBox="1"/>
          <p:nvPr/>
        </p:nvSpPr>
        <p:spPr>
          <a:xfrm>
            <a:off x="4218642" y="6543845"/>
            <a:ext cx="1291635" cy="910791"/>
          </a:xfrm>
          <a:prstGeom prst="rect">
            <a:avLst/>
          </a:prstGeom>
        </p:spPr>
        <p:txBody>
          <a:bodyPr lIns="0" tIns="0" rIns="0" bIns="0" rtlCol="0" anchor="t">
            <a:spAutoFit/>
          </a:bodyPr>
          <a:lstStyle/>
          <a:p>
            <a:pPr algn="ctr">
              <a:lnSpc>
                <a:spcPts val="6694"/>
              </a:lnSpc>
            </a:pPr>
            <a:r>
              <a:rPr lang="en-US" sz="7356">
                <a:solidFill>
                  <a:srgbClr val="663312"/>
                </a:solidFill>
                <a:latin typeface="Modak"/>
                <a:ea typeface="Modak"/>
                <a:cs typeface="Modak"/>
                <a:sym typeface="Modak"/>
              </a:rPr>
              <a:t>2</a:t>
            </a:r>
          </a:p>
        </p:txBody>
      </p:sp>
      <p:sp>
        <p:nvSpPr>
          <p:cNvPr id="39" name="TextBox 38">
            <a:extLst>
              <a:ext uri="{FF2B5EF4-FFF2-40B4-BE49-F238E27FC236}">
                <a16:creationId xmlns:a16="http://schemas.microsoft.com/office/drawing/2014/main" id="{A8338D4B-6023-F3A2-C0D4-5387C79E2DF7}"/>
              </a:ext>
            </a:extLst>
          </p:cNvPr>
          <p:cNvSpPr txBox="1"/>
          <p:nvPr/>
        </p:nvSpPr>
        <p:spPr>
          <a:xfrm>
            <a:off x="4579282" y="5311413"/>
            <a:ext cx="12479734" cy="37548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DM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DM Sans"/>
              </a:rPr>
              <a:t>Activities:</a:t>
            </a:r>
            <a:br>
              <a:rPr kumimoji="0" lang="en-US" sz="3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DM Sans"/>
              </a:rPr>
            </a:br>
            <a:r>
              <a:rPr kumimoji="0" lang="en-US" sz="3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DM Sans"/>
              </a:rPr>
              <a:t>How Close? : Circle of Friends activity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DM Sans"/>
              </a:rPr>
              <a:t>Crossing the Line cards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Parts That Are Private</a:t>
            </a:r>
            <a:endParaRPr kumimoji="0" lang="en-US" sz="3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DM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Sort the Consent situations activity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DM Sans"/>
            </a:endParaRPr>
          </a:p>
        </p:txBody>
      </p:sp>
      <p:sp>
        <p:nvSpPr>
          <p:cNvPr id="40" name="TextBox 39">
            <a:extLst>
              <a:ext uri="{FF2B5EF4-FFF2-40B4-BE49-F238E27FC236}">
                <a16:creationId xmlns:a16="http://schemas.microsoft.com/office/drawing/2014/main" id="{1BF56D2E-C63E-0547-2654-1FE6BDC16BEA}"/>
              </a:ext>
            </a:extLst>
          </p:cNvPr>
          <p:cNvSpPr txBox="1"/>
          <p:nvPr/>
        </p:nvSpPr>
        <p:spPr>
          <a:xfrm>
            <a:off x="3196998" y="2712491"/>
            <a:ext cx="10687050" cy="270843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DM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DM Sans"/>
              </a:rPr>
              <a:t>Circles of </a:t>
            </a: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Intimacy</a:t>
            </a:r>
            <a:endParaRPr kumimoji="0" lang="en-US" sz="3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DM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Which types of contact are safe?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What is meant by consent?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Healthy relationships checklist</a:t>
            </a:r>
          </a:p>
        </p:txBody>
      </p:sp>
    </p:spTree>
    <p:extLst>
      <p:ext uri="{BB962C8B-B14F-4D97-AF65-F5344CB8AC3E}">
        <p14:creationId xmlns:p14="http://schemas.microsoft.com/office/powerpoint/2010/main" val="51800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4900880"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0705595"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6510310"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2315025" y="8379275"/>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880260" y="8662669"/>
            <a:ext cx="4195285" cy="2184822"/>
          </a:xfrm>
          <a:custGeom>
            <a:avLst/>
            <a:gdLst/>
            <a:ahLst/>
            <a:cxnLst/>
            <a:rect l="l" t="t" r="r" b="b"/>
            <a:pathLst>
              <a:path w="4195285" h="2184822">
                <a:moveTo>
                  <a:pt x="0" y="0"/>
                </a:moveTo>
                <a:lnTo>
                  <a:pt x="4195285" y="0"/>
                </a:lnTo>
                <a:lnTo>
                  <a:pt x="4195285" y="2184822"/>
                </a:lnTo>
                <a:lnTo>
                  <a:pt x="0" y="2184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12625445"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265841"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1882707"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4031255" y="-279064"/>
            <a:ext cx="2571635" cy="1983442"/>
          </a:xfrm>
          <a:custGeom>
            <a:avLst/>
            <a:gdLst/>
            <a:ahLst/>
            <a:cxnLst/>
            <a:rect l="l" t="t" r="r" b="b"/>
            <a:pathLst>
              <a:path w="2571635" h="1983442">
                <a:moveTo>
                  <a:pt x="0" y="0"/>
                </a:moveTo>
                <a:lnTo>
                  <a:pt x="2571634" y="0"/>
                </a:lnTo>
                <a:lnTo>
                  <a:pt x="2571634"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6179802"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8328350"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a:off x="10476898"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14772558" y="-279064"/>
            <a:ext cx="2571635" cy="1983442"/>
          </a:xfrm>
          <a:custGeom>
            <a:avLst/>
            <a:gdLst/>
            <a:ahLst/>
            <a:cxnLst/>
            <a:rect l="l" t="t" r="r" b="b"/>
            <a:pathLst>
              <a:path w="2571635" h="1983442">
                <a:moveTo>
                  <a:pt x="0" y="0"/>
                </a:moveTo>
                <a:lnTo>
                  <a:pt x="2571634" y="0"/>
                </a:lnTo>
                <a:lnTo>
                  <a:pt x="2571634"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a:off x="16919670" y="-279064"/>
            <a:ext cx="2571635" cy="1983442"/>
          </a:xfrm>
          <a:custGeom>
            <a:avLst/>
            <a:gdLst/>
            <a:ahLst/>
            <a:cxnLst/>
            <a:rect l="l" t="t" r="r" b="b"/>
            <a:pathLst>
              <a:path w="2571635" h="1983442">
                <a:moveTo>
                  <a:pt x="0" y="0"/>
                </a:moveTo>
                <a:lnTo>
                  <a:pt x="2571635" y="0"/>
                </a:lnTo>
                <a:lnTo>
                  <a:pt x="2571635" y="1983442"/>
                </a:lnTo>
                <a:lnTo>
                  <a:pt x="0" y="1983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7" name="Group 17"/>
          <p:cNvGrpSpPr/>
          <p:nvPr/>
        </p:nvGrpSpPr>
        <p:grpSpPr>
          <a:xfrm>
            <a:off x="1028700" y="3377761"/>
            <a:ext cx="11596745" cy="4835747"/>
            <a:chOff x="0" y="0"/>
            <a:chExt cx="3662534" cy="1527246"/>
          </a:xfrm>
        </p:grpSpPr>
        <p:sp>
          <p:nvSpPr>
            <p:cNvPr id="18" name="Freeform 18"/>
            <p:cNvSpPr/>
            <p:nvPr/>
          </p:nvSpPr>
          <p:spPr>
            <a:xfrm>
              <a:off x="0" y="0"/>
              <a:ext cx="3662534" cy="1527246"/>
            </a:xfrm>
            <a:custGeom>
              <a:avLst/>
              <a:gdLst/>
              <a:ahLst/>
              <a:cxnLst/>
              <a:rect l="l" t="t" r="r" b="b"/>
              <a:pathLst>
                <a:path w="3662534" h="1527246">
                  <a:moveTo>
                    <a:pt x="34047" y="0"/>
                  </a:moveTo>
                  <a:lnTo>
                    <a:pt x="3628487" y="0"/>
                  </a:lnTo>
                  <a:cubicBezTo>
                    <a:pt x="3637516" y="0"/>
                    <a:pt x="3646177" y="3587"/>
                    <a:pt x="3652562" y="9972"/>
                  </a:cubicBezTo>
                  <a:cubicBezTo>
                    <a:pt x="3658947" y="16357"/>
                    <a:pt x="3662534" y="25017"/>
                    <a:pt x="3662534" y="34047"/>
                  </a:cubicBezTo>
                  <a:lnTo>
                    <a:pt x="3662534" y="1493199"/>
                  </a:lnTo>
                  <a:cubicBezTo>
                    <a:pt x="3662534" y="1512003"/>
                    <a:pt x="3647290" y="1527246"/>
                    <a:pt x="3628487" y="1527246"/>
                  </a:cubicBezTo>
                  <a:lnTo>
                    <a:pt x="34047" y="1527246"/>
                  </a:lnTo>
                  <a:cubicBezTo>
                    <a:pt x="25017" y="1527246"/>
                    <a:pt x="16357" y="1523659"/>
                    <a:pt x="9972" y="1517274"/>
                  </a:cubicBezTo>
                  <a:cubicBezTo>
                    <a:pt x="3587" y="1510889"/>
                    <a:pt x="0" y="1502229"/>
                    <a:pt x="0" y="1493199"/>
                  </a:cubicBezTo>
                  <a:lnTo>
                    <a:pt x="0" y="34047"/>
                  </a:lnTo>
                  <a:cubicBezTo>
                    <a:pt x="0" y="25017"/>
                    <a:pt x="3587" y="16357"/>
                    <a:pt x="9972" y="9972"/>
                  </a:cubicBezTo>
                  <a:cubicBezTo>
                    <a:pt x="16357" y="3587"/>
                    <a:pt x="25017" y="0"/>
                    <a:pt x="34047" y="0"/>
                  </a:cubicBezTo>
                  <a:close/>
                </a:path>
              </a:pathLst>
            </a:custGeom>
            <a:solidFill>
              <a:srgbClr val="EFDABB"/>
            </a:solidFill>
          </p:spPr>
        </p:sp>
        <p:sp>
          <p:nvSpPr>
            <p:cNvPr id="19" name="TextBox 19"/>
            <p:cNvSpPr txBox="1"/>
            <p:nvPr/>
          </p:nvSpPr>
          <p:spPr>
            <a:xfrm>
              <a:off x="0" y="-38100"/>
              <a:ext cx="3662534" cy="1565346"/>
            </a:xfrm>
            <a:prstGeom prst="rect">
              <a:avLst/>
            </a:prstGeom>
          </p:spPr>
          <p:txBody>
            <a:bodyPr lIns="42364" tIns="42364" rIns="42364" bIns="42364" rtlCol="0" anchor="ctr"/>
            <a:lstStyle/>
            <a:p>
              <a:pPr algn="ctr">
                <a:lnSpc>
                  <a:spcPts val="2660"/>
                </a:lnSpc>
                <a:spcBef>
                  <a:spcPct val="0"/>
                </a:spcBef>
              </a:pPr>
              <a:endParaRPr/>
            </a:p>
          </p:txBody>
        </p:sp>
      </p:grpSp>
      <p:sp>
        <p:nvSpPr>
          <p:cNvPr id="20" name="Freeform 20"/>
          <p:cNvSpPr/>
          <p:nvPr/>
        </p:nvSpPr>
        <p:spPr>
          <a:xfrm>
            <a:off x="14092580" y="3738235"/>
            <a:ext cx="2827090" cy="4114800"/>
          </a:xfrm>
          <a:custGeom>
            <a:avLst/>
            <a:gdLst/>
            <a:ahLst/>
            <a:cxnLst/>
            <a:rect l="l" t="t" r="r" b="b"/>
            <a:pathLst>
              <a:path w="2827090" h="4114800">
                <a:moveTo>
                  <a:pt x="0" y="0"/>
                </a:moveTo>
                <a:lnTo>
                  <a:pt x="2827090" y="0"/>
                </a:lnTo>
                <a:lnTo>
                  <a:pt x="282709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1" name="TextBox 21"/>
          <p:cNvSpPr txBox="1"/>
          <p:nvPr/>
        </p:nvSpPr>
        <p:spPr>
          <a:xfrm>
            <a:off x="1891430" y="3835072"/>
            <a:ext cx="9871285" cy="420308"/>
          </a:xfrm>
          <a:prstGeom prst="rect">
            <a:avLst/>
          </a:prstGeom>
        </p:spPr>
        <p:txBody>
          <a:bodyPr lIns="0" tIns="0" rIns="0" bIns="0" rtlCol="0" anchor="t">
            <a:spAutoFit/>
          </a:bodyPr>
          <a:lstStyle/>
          <a:p>
            <a:pPr algn="l">
              <a:lnSpc>
                <a:spcPts val="3220"/>
              </a:lnSpc>
            </a:pP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 </a:t>
            </a:r>
          </a:p>
        </p:txBody>
      </p:sp>
      <p:sp>
        <p:nvSpPr>
          <p:cNvPr id="22" name="TextBox 22"/>
          <p:cNvSpPr txBox="1"/>
          <p:nvPr/>
        </p:nvSpPr>
        <p:spPr>
          <a:xfrm>
            <a:off x="1191216" y="1354318"/>
            <a:ext cx="16845902" cy="2400657"/>
          </a:xfrm>
          <a:prstGeom prst="rect">
            <a:avLst/>
          </a:prstGeom>
        </p:spPr>
        <p:txBody>
          <a:bodyPr lIns="0" tIns="0" rIns="0" bIns="0" rtlCol="0" anchor="t">
            <a:spAutoFit/>
          </a:bodyPr>
          <a:lstStyle/>
          <a:p>
            <a:pPr algn="ctr">
              <a:lnSpc>
                <a:spcPts val="9009"/>
              </a:lnSpc>
            </a:pPr>
            <a:r>
              <a:rPr lang="en-US" sz="9000" dirty="0">
                <a:solidFill>
                  <a:srgbClr val="663312"/>
                </a:solidFill>
                <a:latin typeface="Modak"/>
                <a:ea typeface="Modak"/>
                <a:cs typeface="Modak"/>
                <a:sym typeface="Modak"/>
              </a:rPr>
              <a:t>Session 6: Celebrating Sensory Joy!</a:t>
            </a:r>
          </a:p>
        </p:txBody>
      </p:sp>
      <p:sp>
        <p:nvSpPr>
          <p:cNvPr id="23" name="TextBox 22">
            <a:extLst>
              <a:ext uri="{FF2B5EF4-FFF2-40B4-BE49-F238E27FC236}">
                <a16:creationId xmlns:a16="http://schemas.microsoft.com/office/drawing/2014/main" id="{09626EA5-7382-4D91-6AA6-FAD5D2AF6BAF}"/>
              </a:ext>
            </a:extLst>
          </p:cNvPr>
          <p:cNvSpPr txBox="1"/>
          <p:nvPr/>
        </p:nvSpPr>
        <p:spPr>
          <a:xfrm>
            <a:off x="21771" y="3448911"/>
            <a:ext cx="12479734" cy="427809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DM Sans"/>
              </a:rPr>
              <a:t>Supporting sensory sensitivities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DM Sans"/>
              </a:rPr>
              <a:t>Identifying glimmers and glows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The importance of monotropic interests</a:t>
            </a:r>
            <a:endParaRPr kumimoji="0" lang="en-US" sz="3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DM Sa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Activities: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Sensory Sensitivities Wheel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Energy and Emotions Cards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DM Sans"/>
              </a:rPr>
              <a:t>Glimmer art and self care kits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20250</TotalTime>
  <Words>606</Words>
  <Application>Microsoft Office PowerPoint</Application>
  <PresentationFormat>Custom</PresentationFormat>
  <Paragraphs>91</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Open Sans</vt:lpstr>
      <vt:lpstr>Open Sans Bold</vt:lpstr>
      <vt:lpstr>Modak</vt:lpstr>
      <vt:lpstr>DM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Oranye Yellow Playful Cute Illustration Bee Honey Group Project Presentation</dc:title>
  <dc:creator>Rachel Burnell</dc:creator>
  <cp:lastModifiedBy>Rachel Burnell</cp:lastModifiedBy>
  <cp:revision>3</cp:revision>
  <dcterms:created xsi:type="dcterms:W3CDTF">2006-08-16T00:00:00Z</dcterms:created>
  <dcterms:modified xsi:type="dcterms:W3CDTF">2025-12-15T11:26:23Z</dcterms:modified>
  <dc:identifier>DAG30T-w4Pg</dc:identifier>
</cp:coreProperties>
</file>